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210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9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C6BF-520E-B448-B17A-3759CF10E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0F8F06-1912-C54A-8A6B-A9B2D24B3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D3815-89BD-1C42-85D9-44353B18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3F6E8-71AA-2E41-AA1C-27D5F3EA2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E6FB8-390C-9648-AC45-21200BC47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5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2E996-0922-B545-8410-638A4DC5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248A37-3CC2-F34B-9273-71837AE636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EA4751-CC07-D743-AA7B-32E5D26F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9104F-C71F-DA4B-9246-D0CC13F39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A9FDF-6F85-AC45-BE28-14B45F01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55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D9E9D9-EF03-194C-AE73-98EADFB3F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CD7328-EA66-F94F-B366-8AC82B725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FFE287-C47B-434E-B215-944CCC44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D071B-864B-634F-B3CB-8E968596D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B3902-3972-4F4A-9A51-6464FD5E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6B2C-D3C1-6943-A57C-1AE859BD1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25D1D-E0EE-0144-A1E1-4CDB327B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BD545-181F-F141-95BC-BC928735D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73FD-A1CB-7242-84FF-6D129C512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BA161-A1D1-204E-BE30-AFFB2D3B7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4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DA2F9-E864-9342-846F-018BB65DB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015D7B-C098-2E4B-B4D4-BF11CF4EF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9B188-83C8-2C47-BD3B-7579D201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C5963-108D-9B49-ABD9-42FCCC7FC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B632C-C478-1840-838C-08B78EDE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33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A6925-1295-844D-82AC-3FA506394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E9B34-5230-3B40-8B67-9B4D1FB15C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DB019-1973-704E-8B6B-B62302178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B8671-C662-C54A-99A4-E182E24E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7BABF4-D3FB-B241-97B0-AAC55B58F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1B188-6C28-8A41-B195-DEFDA05B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3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BA94F-814C-6946-9A92-9335696F6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6EF6A-5D1A-AC40-91FF-F47CA8F2B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43051-A5B6-3F44-AAF8-95C084F11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AD8F4E-FC40-FD4C-B53A-BCCB85AA80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78412-5748-4D41-B765-858C68FBAB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B01869-4630-774C-9C2B-2E25609A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F45A65-2F13-6841-B15B-E44E6E295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5A4D0-1440-C74B-A729-14B65D0BF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9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33F44-1BDD-3A4A-B0F5-BEEED9A5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67E6E8-60CC-0745-81F7-99B6AD9D7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37C92-5049-294E-9851-E8270787D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D195E1-19DF-3D4E-A87D-0A5D017C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90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8A098-1955-7040-AF94-ED15F5AA7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780F04-37D6-8F4D-8D96-5556BB5A2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C7816-D093-1546-ABE2-1F6F8FDC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63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60BA3-27D7-4B45-871F-9B934D64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60FFC-095B-774E-AE31-EED52A7B5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CDBF7-CB50-454D-A524-DC247E8FF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93D6C-C047-8B46-918D-9C5D460D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2C014-44B9-FC47-9B67-FBCEDB04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EC133-CC84-8842-9881-CCF718876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22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3AC9B-58E1-7040-8897-FC90358D4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9C7E7F-8617-DF4F-BA76-EC794067D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B2EC18-C488-7547-9E43-BFF9CE15A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695C2-F580-D349-85AD-2024DE0B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48B0F-8071-A244-94D5-0A08A6CA5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C80EFC-2259-2345-945E-F61C64FF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59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4C3D96-1FB2-4743-8D6B-502263851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FF742F-DBC7-F048-A495-0E7AEAFAA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BBAF5-5E17-0647-89C3-B5E268A85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AD93F1-99BF-F84D-9A2A-7199AAF85382}" type="datetimeFigureOut">
              <a:rPr lang="en-US" smtClean="0"/>
              <a:t>10/20/23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571C5-B4EE-3C4B-BC61-19594AAE5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D87B7-D741-924D-A9C3-1E71AE86D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D3804-AF26-0D42-B7F5-562BBC4386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86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141">
            <a:extLst>
              <a:ext uri="{FF2B5EF4-FFF2-40B4-BE49-F238E27FC236}">
                <a16:creationId xmlns:a16="http://schemas.microsoft.com/office/drawing/2014/main" id="{5A8D3867-67FC-CE4D-BFC0-4DA3F005AE24}"/>
              </a:ext>
            </a:extLst>
          </p:cNvPr>
          <p:cNvSpPr/>
          <p:nvPr/>
        </p:nvSpPr>
        <p:spPr>
          <a:xfrm>
            <a:off x="4857333" y="3684922"/>
            <a:ext cx="3614046" cy="38655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536F5E-A98A-2647-A2B3-AA140CEFBC60}"/>
              </a:ext>
            </a:extLst>
          </p:cNvPr>
          <p:cNvSpPr/>
          <p:nvPr/>
        </p:nvSpPr>
        <p:spPr>
          <a:xfrm>
            <a:off x="4868340" y="948175"/>
            <a:ext cx="707797" cy="356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44E3A7-1E5D-A744-AC5D-11339860A729}"/>
              </a:ext>
            </a:extLst>
          </p:cNvPr>
          <p:cNvSpPr/>
          <p:nvPr/>
        </p:nvSpPr>
        <p:spPr>
          <a:xfrm>
            <a:off x="6086026" y="948580"/>
            <a:ext cx="2402954" cy="3586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3CED39-F570-BC4A-8C14-108828D15A91}"/>
              </a:ext>
            </a:extLst>
          </p:cNvPr>
          <p:cNvSpPr/>
          <p:nvPr/>
        </p:nvSpPr>
        <p:spPr>
          <a:xfrm>
            <a:off x="4857333" y="946502"/>
            <a:ext cx="3620640" cy="3586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DAA840-C717-5142-BA17-655FA2B7B116}"/>
              </a:ext>
            </a:extLst>
          </p:cNvPr>
          <p:cNvSpPr/>
          <p:nvPr/>
        </p:nvSpPr>
        <p:spPr>
          <a:xfrm>
            <a:off x="4868339" y="1685091"/>
            <a:ext cx="3614046" cy="3826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38342-97A2-7749-B469-04B2B4724CB6}"/>
              </a:ext>
            </a:extLst>
          </p:cNvPr>
          <p:cNvCxnSpPr>
            <a:cxnSpLocks/>
          </p:cNvCxnSpPr>
          <p:nvPr/>
        </p:nvCxnSpPr>
        <p:spPr>
          <a:xfrm>
            <a:off x="6915827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986BEC-62CF-9444-8600-B492EFC214B8}"/>
              </a:ext>
            </a:extLst>
          </p:cNvPr>
          <p:cNvCxnSpPr>
            <a:cxnSpLocks/>
          </p:cNvCxnSpPr>
          <p:nvPr/>
        </p:nvCxnSpPr>
        <p:spPr>
          <a:xfrm>
            <a:off x="7158800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AA58EB3-38EA-4740-912E-C23F110295A4}"/>
              </a:ext>
            </a:extLst>
          </p:cNvPr>
          <p:cNvSpPr/>
          <p:nvPr/>
        </p:nvSpPr>
        <p:spPr>
          <a:xfrm>
            <a:off x="5576137" y="1684597"/>
            <a:ext cx="509889" cy="379935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E3CE9E0-3BA0-5342-A540-42B9CAF4507D}"/>
              </a:ext>
            </a:extLst>
          </p:cNvPr>
          <p:cNvCxnSpPr>
            <a:cxnSpLocks/>
          </p:cNvCxnSpPr>
          <p:nvPr/>
        </p:nvCxnSpPr>
        <p:spPr>
          <a:xfrm>
            <a:off x="5700962" y="632947"/>
            <a:ext cx="0" cy="1041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DDCB91-16D4-6244-8615-4F3E7DA6F463}"/>
              </a:ext>
            </a:extLst>
          </p:cNvPr>
          <p:cNvCxnSpPr>
            <a:cxnSpLocks/>
          </p:cNvCxnSpPr>
          <p:nvPr/>
        </p:nvCxnSpPr>
        <p:spPr>
          <a:xfrm>
            <a:off x="4972043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9E32F-AA66-1C47-A128-8F58473D8C3C}"/>
              </a:ext>
            </a:extLst>
          </p:cNvPr>
          <p:cNvCxnSpPr>
            <a:cxnSpLocks/>
          </p:cNvCxnSpPr>
          <p:nvPr/>
        </p:nvCxnSpPr>
        <p:spPr>
          <a:xfrm>
            <a:off x="8373671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677D206-ACEE-9940-88BC-B26AA81AB48E}"/>
              </a:ext>
            </a:extLst>
          </p:cNvPr>
          <p:cNvSpPr/>
          <p:nvPr/>
        </p:nvSpPr>
        <p:spPr>
          <a:xfrm>
            <a:off x="4953010" y="5929199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5B7BD21-1C68-0440-AD2E-88F9EE9EB1B0}"/>
              </a:ext>
            </a:extLst>
          </p:cNvPr>
          <p:cNvSpPr txBox="1"/>
          <p:nvPr/>
        </p:nvSpPr>
        <p:spPr>
          <a:xfrm>
            <a:off x="6108195" y="6120035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650C70-905A-C442-A012-23759A0CB407}"/>
              </a:ext>
            </a:extLst>
          </p:cNvPr>
          <p:cNvSpPr txBox="1"/>
          <p:nvPr/>
        </p:nvSpPr>
        <p:spPr>
          <a:xfrm>
            <a:off x="463146" y="1034422"/>
            <a:ext cx="36692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200 µm thick DSP Si wafer</a:t>
            </a:r>
          </a:p>
          <a:p>
            <a:r>
              <a:rPr lang="en-US" dirty="0"/>
              <a:t>with 0.5 µm of low-stress 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 </a:t>
            </a:r>
            <a:r>
              <a:rPr lang="en-US" dirty="0"/>
              <a:t>(“SiN”). Deposit photoresist (PR) and expose through “Nb Plug” mask. This changes the chemical properties of the exposed photoresist.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920E10-EDDE-4E46-8BEB-E7D4BE25F6AD}"/>
              </a:ext>
            </a:extLst>
          </p:cNvPr>
          <p:cNvSpPr txBox="1"/>
          <p:nvPr/>
        </p:nvSpPr>
        <p:spPr>
          <a:xfrm>
            <a:off x="5765947" y="109972"/>
            <a:ext cx="1694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Cross Section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A77554-E409-D44D-AD1A-06DA2A72C941}"/>
              </a:ext>
            </a:extLst>
          </p:cNvPr>
          <p:cNvSpPr txBox="1"/>
          <p:nvPr/>
        </p:nvSpPr>
        <p:spPr>
          <a:xfrm>
            <a:off x="9517982" y="141797"/>
            <a:ext cx="1694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View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689BEF-4669-304B-A7E8-7FB32F739A9C}"/>
              </a:ext>
            </a:extLst>
          </p:cNvPr>
          <p:cNvSpPr txBox="1"/>
          <p:nvPr/>
        </p:nvSpPr>
        <p:spPr>
          <a:xfrm>
            <a:off x="463146" y="3501106"/>
            <a:ext cx="36692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mask, develop photoresist (i.e. remove exposed part) and deposit </a:t>
            </a:r>
            <a:r>
              <a:rPr lang="en-US" dirty="0" err="1"/>
              <a:t>Nb</a:t>
            </a:r>
            <a:r>
              <a:rPr lang="en-US" dirty="0"/>
              <a:t> over entire wafer.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5234AD-654F-1B4C-90BF-81AF775C417F}"/>
              </a:ext>
            </a:extLst>
          </p:cNvPr>
          <p:cNvSpPr txBox="1"/>
          <p:nvPr/>
        </p:nvSpPr>
        <p:spPr>
          <a:xfrm>
            <a:off x="463146" y="5471434"/>
            <a:ext cx="3741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(“lift off”) PR and the Nb on top of it. This transfers the pattern from the “</a:t>
            </a:r>
            <a:r>
              <a:rPr lang="en-US" dirty="0" err="1"/>
              <a:t>Nb</a:t>
            </a:r>
            <a:r>
              <a:rPr lang="en-US" dirty="0"/>
              <a:t> Plug” mask onto the Nb.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59CB3EE-B3E9-DD4F-B3D7-FDE9CE502C67}"/>
              </a:ext>
            </a:extLst>
          </p:cNvPr>
          <p:cNvSpPr/>
          <p:nvPr/>
        </p:nvSpPr>
        <p:spPr>
          <a:xfrm>
            <a:off x="4868339" y="2061067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3689EB-F32A-B246-BC4F-FCCB6E7A1DA8}"/>
              </a:ext>
            </a:extLst>
          </p:cNvPr>
          <p:cNvSpPr/>
          <p:nvPr/>
        </p:nvSpPr>
        <p:spPr>
          <a:xfrm>
            <a:off x="4868339" y="2195666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8B50DF-0564-B346-AD03-E7824AF1CF71}"/>
              </a:ext>
            </a:extLst>
          </p:cNvPr>
          <p:cNvSpPr txBox="1"/>
          <p:nvPr/>
        </p:nvSpPr>
        <p:spPr>
          <a:xfrm>
            <a:off x="6023524" y="2386502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8123716-25E7-E94F-8021-75E9350FD6C8}"/>
              </a:ext>
            </a:extLst>
          </p:cNvPr>
          <p:cNvSpPr txBox="1"/>
          <p:nvPr/>
        </p:nvSpPr>
        <p:spPr>
          <a:xfrm>
            <a:off x="6291539" y="1959752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23BF032-6949-394D-A905-CDF227B81830}"/>
              </a:ext>
            </a:extLst>
          </p:cNvPr>
          <p:cNvCxnSpPr>
            <a:cxnSpLocks/>
          </p:cNvCxnSpPr>
          <p:nvPr/>
        </p:nvCxnSpPr>
        <p:spPr>
          <a:xfrm>
            <a:off x="5943935" y="632947"/>
            <a:ext cx="0" cy="1041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A1A9FDEC-E9CB-E849-AA59-4850E23CFEF5}"/>
              </a:ext>
            </a:extLst>
          </p:cNvPr>
          <p:cNvSpPr/>
          <p:nvPr/>
        </p:nvSpPr>
        <p:spPr>
          <a:xfrm>
            <a:off x="4953010" y="5794600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66425D0-B65E-6849-BDA5-CB5F05FFF4E8}"/>
              </a:ext>
            </a:extLst>
          </p:cNvPr>
          <p:cNvCxnSpPr>
            <a:cxnSpLocks/>
          </p:cNvCxnSpPr>
          <p:nvPr/>
        </p:nvCxnSpPr>
        <p:spPr>
          <a:xfrm>
            <a:off x="5215016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649084F-0BA1-0A4E-B6F5-D9238C32C48D}"/>
              </a:ext>
            </a:extLst>
          </p:cNvPr>
          <p:cNvSpPr txBox="1"/>
          <p:nvPr/>
        </p:nvSpPr>
        <p:spPr>
          <a:xfrm>
            <a:off x="4885279" y="1704575"/>
            <a:ext cx="176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Photoresist</a:t>
            </a:r>
            <a:endParaRPr lang="en-US" baseline="-25000" dirty="0"/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95A3998-7689-F642-AC67-70F210E280C6}"/>
              </a:ext>
            </a:extLst>
          </p:cNvPr>
          <p:cNvCxnSpPr>
            <a:cxnSpLocks/>
          </p:cNvCxnSpPr>
          <p:nvPr/>
        </p:nvCxnSpPr>
        <p:spPr>
          <a:xfrm>
            <a:off x="5457989" y="632947"/>
            <a:ext cx="0" cy="304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E8434F8F-49CF-2143-8048-3244F594BDBD}"/>
              </a:ext>
            </a:extLst>
          </p:cNvPr>
          <p:cNvCxnSpPr>
            <a:cxnSpLocks/>
          </p:cNvCxnSpPr>
          <p:nvPr/>
        </p:nvCxnSpPr>
        <p:spPr>
          <a:xfrm>
            <a:off x="6429881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AD581562-3134-A449-9EF8-F50D4744D800}"/>
              </a:ext>
            </a:extLst>
          </p:cNvPr>
          <p:cNvCxnSpPr>
            <a:cxnSpLocks/>
          </p:cNvCxnSpPr>
          <p:nvPr/>
        </p:nvCxnSpPr>
        <p:spPr>
          <a:xfrm flipH="1">
            <a:off x="6672854" y="632947"/>
            <a:ext cx="0" cy="305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707D1C65-199A-E248-B34B-55B4427F0730}"/>
              </a:ext>
            </a:extLst>
          </p:cNvPr>
          <p:cNvCxnSpPr>
            <a:cxnSpLocks/>
          </p:cNvCxnSpPr>
          <p:nvPr/>
        </p:nvCxnSpPr>
        <p:spPr>
          <a:xfrm>
            <a:off x="6186908" y="632947"/>
            <a:ext cx="0" cy="304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4F6461DC-94FB-5B4C-9FD0-666DCC44C4F5}"/>
              </a:ext>
            </a:extLst>
          </p:cNvPr>
          <p:cNvSpPr/>
          <p:nvPr/>
        </p:nvSpPr>
        <p:spPr>
          <a:xfrm>
            <a:off x="9014381" y="1260038"/>
            <a:ext cx="2714473" cy="166141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15BA1B1-8BF5-2F45-BDD9-AC65DEDCB7F8}"/>
              </a:ext>
            </a:extLst>
          </p:cNvPr>
          <p:cNvSpPr/>
          <p:nvPr/>
        </p:nvSpPr>
        <p:spPr>
          <a:xfrm>
            <a:off x="9638273" y="2430415"/>
            <a:ext cx="187458" cy="167164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FF90308-FDE1-004C-AE00-2B59F4C731A3}"/>
              </a:ext>
            </a:extLst>
          </p:cNvPr>
          <p:cNvSpPr/>
          <p:nvPr/>
        </p:nvSpPr>
        <p:spPr>
          <a:xfrm>
            <a:off x="4857333" y="4078237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28CBF38-C1D1-F243-87D3-477C1E320E6C}"/>
              </a:ext>
            </a:extLst>
          </p:cNvPr>
          <p:cNvSpPr txBox="1"/>
          <p:nvPr/>
        </p:nvSpPr>
        <p:spPr>
          <a:xfrm>
            <a:off x="6015063" y="4410708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39FBCB60-078B-CD45-B9BA-289E046D8E80}"/>
              </a:ext>
            </a:extLst>
          </p:cNvPr>
          <p:cNvSpPr/>
          <p:nvPr/>
        </p:nvSpPr>
        <p:spPr>
          <a:xfrm>
            <a:off x="4859878" y="4070985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0EC6EE41-4452-7D46-A035-18ECBB723463}"/>
              </a:ext>
            </a:extLst>
          </p:cNvPr>
          <p:cNvCxnSpPr>
            <a:cxnSpLocks/>
          </p:cNvCxnSpPr>
          <p:nvPr/>
        </p:nvCxnSpPr>
        <p:spPr>
          <a:xfrm>
            <a:off x="7887719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67734CDC-100D-DA4C-B38B-F8D99B141E3C}"/>
              </a:ext>
            </a:extLst>
          </p:cNvPr>
          <p:cNvCxnSpPr>
            <a:cxnSpLocks/>
          </p:cNvCxnSpPr>
          <p:nvPr/>
        </p:nvCxnSpPr>
        <p:spPr>
          <a:xfrm>
            <a:off x="8130692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12D91E3-B555-CC4B-BEC7-7E398FD8EC55}"/>
              </a:ext>
            </a:extLst>
          </p:cNvPr>
          <p:cNvCxnSpPr>
            <a:cxnSpLocks/>
          </p:cNvCxnSpPr>
          <p:nvPr/>
        </p:nvCxnSpPr>
        <p:spPr>
          <a:xfrm>
            <a:off x="7401773" y="632947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8421CE2C-2E2C-2F41-BD9A-5946D52E3473}"/>
              </a:ext>
            </a:extLst>
          </p:cNvPr>
          <p:cNvCxnSpPr>
            <a:cxnSpLocks/>
          </p:cNvCxnSpPr>
          <p:nvPr/>
        </p:nvCxnSpPr>
        <p:spPr>
          <a:xfrm flipH="1">
            <a:off x="7644746" y="632947"/>
            <a:ext cx="0" cy="305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DA460BA4-2BDA-7A40-8123-77884BF08D3C}"/>
              </a:ext>
            </a:extLst>
          </p:cNvPr>
          <p:cNvSpPr txBox="1"/>
          <p:nvPr/>
        </p:nvSpPr>
        <p:spPr>
          <a:xfrm>
            <a:off x="4942746" y="950404"/>
            <a:ext cx="353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</a:t>
            </a:r>
            <a:r>
              <a:rPr lang="en-US" dirty="0"/>
              <a:t>mask </a:t>
            </a:r>
            <a:r>
              <a:rPr lang="en-US" dirty="0">
                <a:solidFill>
                  <a:schemeClr val="bg1"/>
                </a:solidFill>
              </a:rPr>
              <a:t>with “</a:t>
            </a:r>
            <a:r>
              <a:rPr lang="en-US" dirty="0" err="1">
                <a:solidFill>
                  <a:schemeClr val="bg1"/>
                </a:solidFill>
              </a:rPr>
              <a:t>Nb</a:t>
            </a:r>
            <a:r>
              <a:rPr lang="en-US" dirty="0">
                <a:solidFill>
                  <a:schemeClr val="bg1"/>
                </a:solidFill>
              </a:rPr>
              <a:t> Plug” pattern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05FDA776-D96A-174E-BCFA-4E8F1D8FADB8}"/>
              </a:ext>
            </a:extLst>
          </p:cNvPr>
          <p:cNvSpPr/>
          <p:nvPr/>
        </p:nvSpPr>
        <p:spPr>
          <a:xfrm>
            <a:off x="6059411" y="3429000"/>
            <a:ext cx="2411968" cy="2603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AB784CA8-1F11-2D4C-826A-97C0B32B87BA}"/>
              </a:ext>
            </a:extLst>
          </p:cNvPr>
          <p:cNvSpPr/>
          <p:nvPr/>
        </p:nvSpPr>
        <p:spPr>
          <a:xfrm>
            <a:off x="4852573" y="3425006"/>
            <a:ext cx="683308" cy="2643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C4AF01E-6CF9-7948-85DB-FCAEAC400D82}"/>
              </a:ext>
            </a:extLst>
          </p:cNvPr>
          <p:cNvSpPr txBox="1"/>
          <p:nvPr/>
        </p:nvSpPr>
        <p:spPr>
          <a:xfrm>
            <a:off x="4877824" y="3354967"/>
            <a:ext cx="1035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05DEBB4E-0458-3049-811B-505ACD5E2527}"/>
              </a:ext>
            </a:extLst>
          </p:cNvPr>
          <p:cNvSpPr/>
          <p:nvPr/>
        </p:nvSpPr>
        <p:spPr>
          <a:xfrm rot="10800000">
            <a:off x="5494253" y="3404609"/>
            <a:ext cx="603308" cy="455051"/>
          </a:xfrm>
          <a:prstGeom prst="trapezoid">
            <a:avLst>
              <a:gd name="adj" fmla="val 122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24A9D6C7-4091-0643-AB1F-44A429AB88D6}"/>
              </a:ext>
            </a:extLst>
          </p:cNvPr>
          <p:cNvSpPr/>
          <p:nvPr/>
        </p:nvSpPr>
        <p:spPr>
          <a:xfrm>
            <a:off x="5554192" y="3862893"/>
            <a:ext cx="505219" cy="2104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18B5715-54D0-6C4A-8ABB-09E0A64B2C19}"/>
              </a:ext>
            </a:extLst>
          </p:cNvPr>
          <p:cNvSpPr txBox="1"/>
          <p:nvPr/>
        </p:nvSpPr>
        <p:spPr>
          <a:xfrm>
            <a:off x="5507431" y="3771639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29C106B7-1823-B840-8AFC-423D0157B134}"/>
              </a:ext>
            </a:extLst>
          </p:cNvPr>
          <p:cNvSpPr/>
          <p:nvPr/>
        </p:nvSpPr>
        <p:spPr>
          <a:xfrm>
            <a:off x="5583164" y="5559867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CAC9A1C-EDB5-1743-80AA-EF9D1FD1BD96}"/>
              </a:ext>
            </a:extLst>
          </p:cNvPr>
          <p:cNvSpPr txBox="1"/>
          <p:nvPr/>
        </p:nvSpPr>
        <p:spPr>
          <a:xfrm>
            <a:off x="5538592" y="5485412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84B4D6A-2822-BE47-9C38-5EAA478CC945}"/>
              </a:ext>
            </a:extLst>
          </p:cNvPr>
          <p:cNvSpPr/>
          <p:nvPr/>
        </p:nvSpPr>
        <p:spPr>
          <a:xfrm>
            <a:off x="9014381" y="3142609"/>
            <a:ext cx="2714473" cy="1661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EAC525BC-005D-124E-B407-24179E196250}"/>
              </a:ext>
            </a:extLst>
          </p:cNvPr>
          <p:cNvSpPr/>
          <p:nvPr/>
        </p:nvSpPr>
        <p:spPr>
          <a:xfrm>
            <a:off x="9638273" y="4312986"/>
            <a:ext cx="187458" cy="16716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FB8FCAE1-0758-E74C-BF29-388CDC975284}"/>
              </a:ext>
            </a:extLst>
          </p:cNvPr>
          <p:cNvSpPr/>
          <p:nvPr/>
        </p:nvSpPr>
        <p:spPr>
          <a:xfrm>
            <a:off x="9014381" y="5006448"/>
            <a:ext cx="2714473" cy="16614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D8975888-75BB-4544-B07A-C178299A80C3}"/>
              </a:ext>
            </a:extLst>
          </p:cNvPr>
          <p:cNvSpPr/>
          <p:nvPr/>
        </p:nvSpPr>
        <p:spPr>
          <a:xfrm>
            <a:off x="9638273" y="6176825"/>
            <a:ext cx="187458" cy="1671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23295F9-0269-EF46-AE4E-4B6D5F2FB44C}"/>
              </a:ext>
            </a:extLst>
          </p:cNvPr>
          <p:cNvSpPr txBox="1"/>
          <p:nvPr/>
        </p:nvSpPr>
        <p:spPr>
          <a:xfrm>
            <a:off x="6288349" y="5707306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2FF4E9A-7AC8-C64C-8A2A-BC1D48DE8CCC}"/>
              </a:ext>
            </a:extLst>
          </p:cNvPr>
          <p:cNvSpPr txBox="1"/>
          <p:nvPr/>
        </p:nvSpPr>
        <p:spPr>
          <a:xfrm>
            <a:off x="6319281" y="4011328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49465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46">
            <a:extLst>
              <a:ext uri="{FF2B5EF4-FFF2-40B4-BE49-F238E27FC236}">
                <a16:creationId xmlns:a16="http://schemas.microsoft.com/office/drawing/2014/main" id="{A474FE5B-377E-4C4E-9CCE-BA35261CD192}"/>
              </a:ext>
            </a:extLst>
          </p:cNvPr>
          <p:cNvSpPr/>
          <p:nvPr/>
        </p:nvSpPr>
        <p:spPr>
          <a:xfrm>
            <a:off x="8981372" y="5132668"/>
            <a:ext cx="2696426" cy="166141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Trapezoid 122">
            <a:extLst>
              <a:ext uri="{FF2B5EF4-FFF2-40B4-BE49-F238E27FC236}">
                <a16:creationId xmlns:a16="http://schemas.microsoft.com/office/drawing/2014/main" id="{AC7190C0-F50E-1A4B-9F46-9B5B78760E85}"/>
              </a:ext>
            </a:extLst>
          </p:cNvPr>
          <p:cNvSpPr/>
          <p:nvPr/>
        </p:nvSpPr>
        <p:spPr>
          <a:xfrm>
            <a:off x="5288364" y="3219062"/>
            <a:ext cx="1121660" cy="571601"/>
          </a:xfrm>
          <a:prstGeom prst="trapezoid">
            <a:avLst>
              <a:gd name="adj" fmla="val 34754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536F5E-A98A-2647-A2B3-AA140CEFBC60}"/>
              </a:ext>
            </a:extLst>
          </p:cNvPr>
          <p:cNvSpPr/>
          <p:nvPr/>
        </p:nvSpPr>
        <p:spPr>
          <a:xfrm>
            <a:off x="4971131" y="2757484"/>
            <a:ext cx="712914" cy="356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44E3A7-1E5D-A744-AC5D-11339860A729}"/>
              </a:ext>
            </a:extLst>
          </p:cNvPr>
          <p:cNvSpPr/>
          <p:nvPr/>
        </p:nvSpPr>
        <p:spPr>
          <a:xfrm>
            <a:off x="8304001" y="2757889"/>
            <a:ext cx="287770" cy="3586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3CED39-F570-BC4A-8C14-108828D15A91}"/>
              </a:ext>
            </a:extLst>
          </p:cNvPr>
          <p:cNvSpPr/>
          <p:nvPr/>
        </p:nvSpPr>
        <p:spPr>
          <a:xfrm>
            <a:off x="4964536" y="2755024"/>
            <a:ext cx="3620640" cy="3586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DAA840-C717-5142-BA17-655FA2B7B116}"/>
              </a:ext>
            </a:extLst>
          </p:cNvPr>
          <p:cNvSpPr/>
          <p:nvPr/>
        </p:nvSpPr>
        <p:spPr>
          <a:xfrm>
            <a:off x="4971130" y="3420328"/>
            <a:ext cx="3614046" cy="3826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4238342-97A2-7749-B469-04B2B4724CB6}"/>
              </a:ext>
            </a:extLst>
          </p:cNvPr>
          <p:cNvCxnSpPr>
            <a:cxnSpLocks/>
          </p:cNvCxnSpPr>
          <p:nvPr/>
        </p:nvCxnSpPr>
        <p:spPr>
          <a:xfrm>
            <a:off x="7018618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986BEC-62CF-9444-8600-B492EFC214B8}"/>
              </a:ext>
            </a:extLst>
          </p:cNvPr>
          <p:cNvCxnSpPr>
            <a:cxnSpLocks/>
          </p:cNvCxnSpPr>
          <p:nvPr/>
        </p:nvCxnSpPr>
        <p:spPr>
          <a:xfrm>
            <a:off x="7261591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AA58EB3-38EA-4740-912E-C23F110295A4}"/>
              </a:ext>
            </a:extLst>
          </p:cNvPr>
          <p:cNvSpPr/>
          <p:nvPr/>
        </p:nvSpPr>
        <p:spPr>
          <a:xfrm>
            <a:off x="7490350" y="3422832"/>
            <a:ext cx="834373" cy="375452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E3CE9E0-3BA0-5342-A540-42B9CAF4507D}"/>
              </a:ext>
            </a:extLst>
          </p:cNvPr>
          <p:cNvCxnSpPr>
            <a:cxnSpLocks/>
          </p:cNvCxnSpPr>
          <p:nvPr/>
        </p:nvCxnSpPr>
        <p:spPr>
          <a:xfrm>
            <a:off x="7504564" y="2442256"/>
            <a:ext cx="0" cy="1385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EDDCB91-16D4-6244-8615-4F3E7DA6F463}"/>
              </a:ext>
            </a:extLst>
          </p:cNvPr>
          <p:cNvCxnSpPr>
            <a:cxnSpLocks/>
          </p:cNvCxnSpPr>
          <p:nvPr/>
        </p:nvCxnSpPr>
        <p:spPr>
          <a:xfrm>
            <a:off x="5074834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9E32F-AA66-1C47-A128-8F58473D8C3C}"/>
              </a:ext>
            </a:extLst>
          </p:cNvPr>
          <p:cNvCxnSpPr>
            <a:cxnSpLocks/>
          </p:cNvCxnSpPr>
          <p:nvPr/>
        </p:nvCxnSpPr>
        <p:spPr>
          <a:xfrm>
            <a:off x="8476462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60473B00-3D7C-984A-B330-5C7C8E97DCA4}"/>
              </a:ext>
            </a:extLst>
          </p:cNvPr>
          <p:cNvSpPr/>
          <p:nvPr/>
        </p:nvSpPr>
        <p:spPr>
          <a:xfrm>
            <a:off x="8976426" y="3324509"/>
            <a:ext cx="2696426" cy="1661415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650C70-905A-C442-A012-23759A0CB407}"/>
              </a:ext>
            </a:extLst>
          </p:cNvPr>
          <p:cNvSpPr txBox="1"/>
          <p:nvPr/>
        </p:nvSpPr>
        <p:spPr>
          <a:xfrm>
            <a:off x="477813" y="1363706"/>
            <a:ext cx="3593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Deposit Al-Al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  <a:r>
              <a:rPr lang="en-US" dirty="0"/>
              <a:t>-Al </a:t>
            </a:r>
            <a:r>
              <a:rPr lang="en-US" dirty="0" err="1"/>
              <a:t>trilayer</a:t>
            </a:r>
            <a:r>
              <a:rPr lang="en-US" dirty="0"/>
              <a:t>. (The first section of Al base layer is thermally evaporated so that Al sticks to SiN.)</a:t>
            </a:r>
            <a:endParaRPr lang="en-US" baseline="-25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920E10-EDDE-4E46-8BEB-E7D4BE25F6AD}"/>
              </a:ext>
            </a:extLst>
          </p:cNvPr>
          <p:cNvSpPr txBox="1"/>
          <p:nvPr/>
        </p:nvSpPr>
        <p:spPr>
          <a:xfrm>
            <a:off x="5934738" y="142617"/>
            <a:ext cx="1694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Cross Section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A77554-E409-D44D-AD1A-06DA2A72C941}"/>
              </a:ext>
            </a:extLst>
          </p:cNvPr>
          <p:cNvSpPr txBox="1"/>
          <p:nvPr/>
        </p:nvSpPr>
        <p:spPr>
          <a:xfrm>
            <a:off x="9517982" y="141797"/>
            <a:ext cx="1694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View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B18A4A5-E7ED-574C-AA9D-1DA4B0153A7B}"/>
              </a:ext>
            </a:extLst>
          </p:cNvPr>
          <p:cNvSpPr/>
          <p:nvPr/>
        </p:nvSpPr>
        <p:spPr>
          <a:xfrm>
            <a:off x="4930084" y="1099752"/>
            <a:ext cx="3614046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D5234AD-654F-1B4C-90BF-81AF775C417F}"/>
              </a:ext>
            </a:extLst>
          </p:cNvPr>
          <p:cNvSpPr txBox="1"/>
          <p:nvPr/>
        </p:nvSpPr>
        <p:spPr>
          <a:xfrm>
            <a:off x="444340" y="2781373"/>
            <a:ext cx="3639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Spin on photoresist and expose it to UV through “Base electrode” mask.</a:t>
            </a:r>
          </a:p>
          <a:p>
            <a:r>
              <a:rPr lang="en-US" dirty="0"/>
              <a:t>The mask also contains patterns for base electrode wiring (interrupted by the </a:t>
            </a:r>
            <a:r>
              <a:rPr lang="en-US" dirty="0" err="1"/>
              <a:t>Nb</a:t>
            </a:r>
            <a:r>
              <a:rPr lang="en-US" dirty="0"/>
              <a:t> block) and bond pads.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13689EB-F32A-B246-BC4F-FCCB6E7A1DA8}"/>
              </a:ext>
            </a:extLst>
          </p:cNvPr>
          <p:cNvSpPr/>
          <p:nvPr/>
        </p:nvSpPr>
        <p:spPr>
          <a:xfrm>
            <a:off x="4971659" y="4289816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8B50DF-0564-B346-AD03-E7824AF1CF71}"/>
              </a:ext>
            </a:extLst>
          </p:cNvPr>
          <p:cNvSpPr txBox="1"/>
          <p:nvPr/>
        </p:nvSpPr>
        <p:spPr>
          <a:xfrm>
            <a:off x="6126844" y="4480652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11801DC-F6EF-4A49-BB95-618D15AFC7CD}"/>
              </a:ext>
            </a:extLst>
          </p:cNvPr>
          <p:cNvSpPr/>
          <p:nvPr/>
        </p:nvSpPr>
        <p:spPr>
          <a:xfrm>
            <a:off x="9830168" y="3698863"/>
            <a:ext cx="988940" cy="94653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1C2BB10-3986-E248-BABE-966E3A9E9CB7}"/>
              </a:ext>
            </a:extLst>
          </p:cNvPr>
          <p:cNvSpPr/>
          <p:nvPr/>
        </p:nvSpPr>
        <p:spPr>
          <a:xfrm>
            <a:off x="9095678" y="4539567"/>
            <a:ext cx="1132550" cy="10467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42F316-22DA-1641-9C52-D44B27804885}"/>
              </a:ext>
            </a:extLst>
          </p:cNvPr>
          <p:cNvSpPr/>
          <p:nvPr/>
        </p:nvSpPr>
        <p:spPr>
          <a:xfrm>
            <a:off x="8979541" y="4390981"/>
            <a:ext cx="181299" cy="24163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23BF032-6949-394D-A905-CDF227B81830}"/>
              </a:ext>
            </a:extLst>
          </p:cNvPr>
          <p:cNvCxnSpPr>
            <a:cxnSpLocks/>
          </p:cNvCxnSpPr>
          <p:nvPr/>
        </p:nvCxnSpPr>
        <p:spPr>
          <a:xfrm>
            <a:off x="7747537" y="2442256"/>
            <a:ext cx="0" cy="1397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69A3C958-F1C5-7941-BBFA-5DDE8102AEFA}"/>
              </a:ext>
            </a:extLst>
          </p:cNvPr>
          <p:cNvSpPr/>
          <p:nvPr/>
        </p:nvSpPr>
        <p:spPr>
          <a:xfrm>
            <a:off x="11498536" y="3726928"/>
            <a:ext cx="173676" cy="21202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B913792-0CD7-DA40-ABD5-BB0C362FA11A}"/>
              </a:ext>
            </a:extLst>
          </p:cNvPr>
          <p:cNvSpPr txBox="1"/>
          <p:nvPr/>
        </p:nvSpPr>
        <p:spPr>
          <a:xfrm>
            <a:off x="9440398" y="2945826"/>
            <a:ext cx="191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 wire bond pads</a:t>
            </a:r>
            <a:endParaRPr lang="en-US" baseline="-25000" dirty="0"/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2DBDEA2-17F4-BD44-9F1B-C8EFD8658759}"/>
              </a:ext>
            </a:extLst>
          </p:cNvPr>
          <p:cNvCxnSpPr>
            <a:cxnSpLocks/>
          </p:cNvCxnSpPr>
          <p:nvPr/>
        </p:nvCxnSpPr>
        <p:spPr>
          <a:xfrm>
            <a:off x="11152085" y="3192778"/>
            <a:ext cx="451163" cy="677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7F9A7BC6-E9C5-2E43-AEFD-BC8C6AF9EC23}"/>
              </a:ext>
            </a:extLst>
          </p:cNvPr>
          <p:cNvSpPr txBox="1"/>
          <p:nvPr/>
        </p:nvSpPr>
        <p:spPr>
          <a:xfrm>
            <a:off x="10065889" y="3976218"/>
            <a:ext cx="69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1BD8C892-ED11-2144-86F7-9BB9C5745DD7}"/>
              </a:ext>
            </a:extLst>
          </p:cNvPr>
          <p:cNvCxnSpPr>
            <a:cxnSpLocks/>
          </p:cNvCxnSpPr>
          <p:nvPr/>
        </p:nvCxnSpPr>
        <p:spPr>
          <a:xfrm>
            <a:off x="7990510" y="2442256"/>
            <a:ext cx="0" cy="1397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40F6E522-8C5B-0641-BB7F-1EBD3549BFEF}"/>
              </a:ext>
            </a:extLst>
          </p:cNvPr>
          <p:cNvCxnSpPr>
            <a:cxnSpLocks/>
          </p:cNvCxnSpPr>
          <p:nvPr/>
        </p:nvCxnSpPr>
        <p:spPr>
          <a:xfrm>
            <a:off x="8233483" y="2442256"/>
            <a:ext cx="0" cy="1397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66425D0-B65E-6849-BDA5-CB5F05FFF4E8}"/>
              </a:ext>
            </a:extLst>
          </p:cNvPr>
          <p:cNvCxnSpPr>
            <a:cxnSpLocks/>
          </p:cNvCxnSpPr>
          <p:nvPr/>
        </p:nvCxnSpPr>
        <p:spPr>
          <a:xfrm>
            <a:off x="5317807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649084F-0BA1-0A4E-B6F5-D9238C32C48D}"/>
              </a:ext>
            </a:extLst>
          </p:cNvPr>
          <p:cNvSpPr txBox="1"/>
          <p:nvPr/>
        </p:nvSpPr>
        <p:spPr>
          <a:xfrm>
            <a:off x="6269024" y="3427704"/>
            <a:ext cx="176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Photoresist</a:t>
            </a:r>
            <a:endParaRPr lang="en-US" baseline="-25000" dirty="0"/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339C3DBF-7711-434D-860A-D280B2B8A0A0}"/>
              </a:ext>
            </a:extLst>
          </p:cNvPr>
          <p:cNvCxnSpPr>
            <a:cxnSpLocks/>
          </p:cNvCxnSpPr>
          <p:nvPr/>
        </p:nvCxnSpPr>
        <p:spPr>
          <a:xfrm flipH="1">
            <a:off x="6046726" y="2442256"/>
            <a:ext cx="0" cy="305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D95A3998-7689-F642-AC67-70F210E280C6}"/>
              </a:ext>
            </a:extLst>
          </p:cNvPr>
          <p:cNvCxnSpPr>
            <a:cxnSpLocks/>
          </p:cNvCxnSpPr>
          <p:nvPr/>
        </p:nvCxnSpPr>
        <p:spPr>
          <a:xfrm>
            <a:off x="5560780" y="2442256"/>
            <a:ext cx="0" cy="304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E8434F8F-49CF-2143-8048-3244F594BDBD}"/>
              </a:ext>
            </a:extLst>
          </p:cNvPr>
          <p:cNvCxnSpPr>
            <a:cxnSpLocks/>
          </p:cNvCxnSpPr>
          <p:nvPr/>
        </p:nvCxnSpPr>
        <p:spPr>
          <a:xfrm>
            <a:off x="6532672" y="244225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AD581562-3134-A449-9EF8-F50D4744D800}"/>
              </a:ext>
            </a:extLst>
          </p:cNvPr>
          <p:cNvCxnSpPr>
            <a:cxnSpLocks/>
          </p:cNvCxnSpPr>
          <p:nvPr/>
        </p:nvCxnSpPr>
        <p:spPr>
          <a:xfrm flipH="1">
            <a:off x="6775645" y="2442256"/>
            <a:ext cx="0" cy="305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707D1C65-199A-E248-B34B-55B4427F0730}"/>
              </a:ext>
            </a:extLst>
          </p:cNvPr>
          <p:cNvCxnSpPr>
            <a:cxnSpLocks/>
          </p:cNvCxnSpPr>
          <p:nvPr/>
        </p:nvCxnSpPr>
        <p:spPr>
          <a:xfrm>
            <a:off x="6289699" y="2442256"/>
            <a:ext cx="0" cy="304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BCE75B5-A2D9-5E47-9644-F6833DD661F0}"/>
              </a:ext>
            </a:extLst>
          </p:cNvPr>
          <p:cNvCxnSpPr>
            <a:cxnSpLocks/>
          </p:cNvCxnSpPr>
          <p:nvPr/>
        </p:nvCxnSpPr>
        <p:spPr>
          <a:xfrm flipH="1">
            <a:off x="9067666" y="3255072"/>
            <a:ext cx="702869" cy="1238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ADC42C0-6BB5-EF4E-A0BB-133D068740DC}"/>
              </a:ext>
            </a:extLst>
          </p:cNvPr>
          <p:cNvSpPr/>
          <p:nvPr/>
        </p:nvSpPr>
        <p:spPr>
          <a:xfrm>
            <a:off x="4930084" y="1577745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CC57239-1B08-9141-8B48-8EE3F4207724}"/>
              </a:ext>
            </a:extLst>
          </p:cNvPr>
          <p:cNvSpPr txBox="1"/>
          <p:nvPr/>
        </p:nvSpPr>
        <p:spPr>
          <a:xfrm>
            <a:off x="6085269" y="1768581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2B13CB-FED6-A64D-9586-475C97DAF7C6}"/>
              </a:ext>
            </a:extLst>
          </p:cNvPr>
          <p:cNvSpPr/>
          <p:nvPr/>
        </p:nvSpPr>
        <p:spPr>
          <a:xfrm>
            <a:off x="4930084" y="1443146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F043C7D-545A-0D40-AED3-1E20076DBC96}"/>
              </a:ext>
            </a:extLst>
          </p:cNvPr>
          <p:cNvSpPr/>
          <p:nvPr/>
        </p:nvSpPr>
        <p:spPr>
          <a:xfrm>
            <a:off x="8957739" y="1090407"/>
            <a:ext cx="2714473" cy="16614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A4393AF-F4CF-7746-A484-B48AF35E4887}"/>
              </a:ext>
            </a:extLst>
          </p:cNvPr>
          <p:cNvSpPr/>
          <p:nvPr/>
        </p:nvSpPr>
        <p:spPr>
          <a:xfrm>
            <a:off x="9581631" y="2260784"/>
            <a:ext cx="187458" cy="1671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C0A43B8-9A72-424E-945E-817E36D9EC4D}"/>
              </a:ext>
            </a:extLst>
          </p:cNvPr>
          <p:cNvSpPr txBox="1"/>
          <p:nvPr/>
        </p:nvSpPr>
        <p:spPr>
          <a:xfrm>
            <a:off x="4892993" y="1212888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3" name="Trapezoid 2">
            <a:extLst>
              <a:ext uri="{FF2B5EF4-FFF2-40B4-BE49-F238E27FC236}">
                <a16:creationId xmlns:a16="http://schemas.microsoft.com/office/drawing/2014/main" id="{F3ADEBE7-CAED-0C46-BB7F-E6B1E04A0A83}"/>
              </a:ext>
            </a:extLst>
          </p:cNvPr>
          <p:cNvSpPr/>
          <p:nvPr/>
        </p:nvSpPr>
        <p:spPr>
          <a:xfrm>
            <a:off x="5256471" y="872324"/>
            <a:ext cx="1121660" cy="57160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F0A5451-001A-F44C-A2AA-78FF6FC7AB8C}"/>
              </a:ext>
            </a:extLst>
          </p:cNvPr>
          <p:cNvSpPr txBox="1"/>
          <p:nvPr/>
        </p:nvSpPr>
        <p:spPr>
          <a:xfrm>
            <a:off x="4892990" y="963854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2F65FE-B544-8F4D-BF24-53022153C44F}"/>
              </a:ext>
            </a:extLst>
          </p:cNvPr>
          <p:cNvSpPr txBox="1"/>
          <p:nvPr/>
        </p:nvSpPr>
        <p:spPr>
          <a:xfrm>
            <a:off x="4289333" y="1037144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F114E36-86A8-2F47-96E7-0EA91B68FDBE}"/>
              </a:ext>
            </a:extLst>
          </p:cNvPr>
          <p:cNvSpPr/>
          <p:nvPr/>
        </p:nvSpPr>
        <p:spPr>
          <a:xfrm>
            <a:off x="5560238" y="1208413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88199AD-A21D-0D47-B260-4AFD999F65AC}"/>
              </a:ext>
            </a:extLst>
          </p:cNvPr>
          <p:cNvSpPr txBox="1"/>
          <p:nvPr/>
        </p:nvSpPr>
        <p:spPr>
          <a:xfrm>
            <a:off x="5515666" y="1133958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5A6244F-0FAD-4444-8BA5-9A8B819A9A56}"/>
              </a:ext>
            </a:extLst>
          </p:cNvPr>
          <p:cNvCxnSpPr>
            <a:cxnSpLocks/>
            <a:endCxn id="35" idx="3"/>
          </p:cNvCxnSpPr>
          <p:nvPr/>
        </p:nvCxnSpPr>
        <p:spPr>
          <a:xfrm>
            <a:off x="6182666" y="1265295"/>
            <a:ext cx="2361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16B51250-A4F9-6B4D-8BB4-D2542DFB7071}"/>
              </a:ext>
            </a:extLst>
          </p:cNvPr>
          <p:cNvCxnSpPr>
            <a:cxnSpLocks/>
          </p:cNvCxnSpPr>
          <p:nvPr/>
        </p:nvCxnSpPr>
        <p:spPr>
          <a:xfrm>
            <a:off x="4931941" y="1275192"/>
            <a:ext cx="489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BBB0D9FA-E5EC-504B-B8DE-E1898D94D417}"/>
              </a:ext>
            </a:extLst>
          </p:cNvPr>
          <p:cNvCxnSpPr>
            <a:cxnSpLocks/>
          </p:cNvCxnSpPr>
          <p:nvPr/>
        </p:nvCxnSpPr>
        <p:spPr>
          <a:xfrm>
            <a:off x="5499490" y="1039109"/>
            <a:ext cx="60305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309FEA60-9F40-724A-A512-9F68C6984B9D}"/>
              </a:ext>
            </a:extLst>
          </p:cNvPr>
          <p:cNvCxnSpPr>
            <a:cxnSpLocks/>
          </p:cNvCxnSpPr>
          <p:nvPr/>
        </p:nvCxnSpPr>
        <p:spPr>
          <a:xfrm>
            <a:off x="6102548" y="1030873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B4C4FCA-A492-0F41-8643-FA29DEAB6058}"/>
              </a:ext>
            </a:extLst>
          </p:cNvPr>
          <p:cNvCxnSpPr>
            <a:cxnSpLocks/>
          </p:cNvCxnSpPr>
          <p:nvPr/>
        </p:nvCxnSpPr>
        <p:spPr>
          <a:xfrm flipH="1">
            <a:off x="5421725" y="1039109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BA54D943-23DA-F644-9B54-C97295A0C9C0}"/>
              </a:ext>
            </a:extLst>
          </p:cNvPr>
          <p:cNvSpPr/>
          <p:nvPr/>
        </p:nvSpPr>
        <p:spPr>
          <a:xfrm>
            <a:off x="4977725" y="3794125"/>
            <a:ext cx="3614046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EA771AE2-488D-824F-BC41-85C226EAD78A}"/>
              </a:ext>
            </a:extLst>
          </p:cNvPr>
          <p:cNvSpPr/>
          <p:nvPr/>
        </p:nvSpPr>
        <p:spPr>
          <a:xfrm>
            <a:off x="4977725" y="4137519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FE03C58-347E-384B-AE78-6242294093C8}"/>
              </a:ext>
            </a:extLst>
          </p:cNvPr>
          <p:cNvSpPr txBox="1"/>
          <p:nvPr/>
        </p:nvSpPr>
        <p:spPr>
          <a:xfrm>
            <a:off x="4940634" y="3907261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96" name="Trapezoid 95">
            <a:extLst>
              <a:ext uri="{FF2B5EF4-FFF2-40B4-BE49-F238E27FC236}">
                <a16:creationId xmlns:a16="http://schemas.microsoft.com/office/drawing/2014/main" id="{67FB1DE3-15C3-2943-A373-908DBB9D9761}"/>
              </a:ext>
            </a:extLst>
          </p:cNvPr>
          <p:cNvSpPr/>
          <p:nvPr/>
        </p:nvSpPr>
        <p:spPr>
          <a:xfrm>
            <a:off x="5304112" y="3566697"/>
            <a:ext cx="1121660" cy="57160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D0FCD768-1B79-DD42-BA70-880819C89BBB}"/>
              </a:ext>
            </a:extLst>
          </p:cNvPr>
          <p:cNvSpPr txBox="1"/>
          <p:nvPr/>
        </p:nvSpPr>
        <p:spPr>
          <a:xfrm>
            <a:off x="4940631" y="3658227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D9100DE-E4DE-D047-AED2-2F263053C761}"/>
              </a:ext>
            </a:extLst>
          </p:cNvPr>
          <p:cNvSpPr txBox="1"/>
          <p:nvPr/>
        </p:nvSpPr>
        <p:spPr>
          <a:xfrm>
            <a:off x="4336974" y="3731517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94D8B697-21FF-1E4F-9AA2-57D06CF7B7B3}"/>
              </a:ext>
            </a:extLst>
          </p:cNvPr>
          <p:cNvSpPr/>
          <p:nvPr/>
        </p:nvSpPr>
        <p:spPr>
          <a:xfrm>
            <a:off x="5607879" y="3902786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476902FF-7FD0-C94C-B181-B518F25349E1}"/>
              </a:ext>
            </a:extLst>
          </p:cNvPr>
          <p:cNvSpPr txBox="1"/>
          <p:nvPr/>
        </p:nvSpPr>
        <p:spPr>
          <a:xfrm>
            <a:off x="5563307" y="3828331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C52055F-3D00-F840-B217-53B40F03F3FC}"/>
              </a:ext>
            </a:extLst>
          </p:cNvPr>
          <p:cNvCxnSpPr>
            <a:cxnSpLocks/>
            <a:endCxn id="92" idx="3"/>
          </p:cNvCxnSpPr>
          <p:nvPr/>
        </p:nvCxnSpPr>
        <p:spPr>
          <a:xfrm>
            <a:off x="6230307" y="3959668"/>
            <a:ext cx="2361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6417B2B-F694-DC4C-B606-58D5291353AF}"/>
              </a:ext>
            </a:extLst>
          </p:cNvPr>
          <p:cNvCxnSpPr>
            <a:cxnSpLocks/>
          </p:cNvCxnSpPr>
          <p:nvPr/>
        </p:nvCxnSpPr>
        <p:spPr>
          <a:xfrm>
            <a:off x="4979582" y="3969565"/>
            <a:ext cx="489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F639D8B6-8600-4747-8B0F-99563CFBDA4A}"/>
              </a:ext>
            </a:extLst>
          </p:cNvPr>
          <p:cNvCxnSpPr>
            <a:cxnSpLocks/>
          </p:cNvCxnSpPr>
          <p:nvPr/>
        </p:nvCxnSpPr>
        <p:spPr>
          <a:xfrm>
            <a:off x="5547131" y="3733482"/>
            <a:ext cx="60305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3FD48B2-BD4E-5747-A434-2B5C3C0A103D}"/>
              </a:ext>
            </a:extLst>
          </p:cNvPr>
          <p:cNvCxnSpPr>
            <a:cxnSpLocks/>
          </p:cNvCxnSpPr>
          <p:nvPr/>
        </p:nvCxnSpPr>
        <p:spPr>
          <a:xfrm>
            <a:off x="6150189" y="3725246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490BFBC-4559-9541-9505-C00E52883443}"/>
              </a:ext>
            </a:extLst>
          </p:cNvPr>
          <p:cNvCxnSpPr>
            <a:cxnSpLocks/>
          </p:cNvCxnSpPr>
          <p:nvPr/>
        </p:nvCxnSpPr>
        <p:spPr>
          <a:xfrm flipH="1">
            <a:off x="5469366" y="3733482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>
            <a:extLst>
              <a:ext uri="{FF2B5EF4-FFF2-40B4-BE49-F238E27FC236}">
                <a16:creationId xmlns:a16="http://schemas.microsoft.com/office/drawing/2014/main" id="{3986A9B5-1C9A-BF41-A92D-3A26540DFD0D}"/>
              </a:ext>
            </a:extLst>
          </p:cNvPr>
          <p:cNvSpPr/>
          <p:nvPr/>
        </p:nvSpPr>
        <p:spPr>
          <a:xfrm>
            <a:off x="9581631" y="4486714"/>
            <a:ext cx="187458" cy="167164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43799A0E-A807-1843-92CE-C61DD247DB30}"/>
              </a:ext>
            </a:extLst>
          </p:cNvPr>
          <p:cNvSpPr/>
          <p:nvPr/>
        </p:nvSpPr>
        <p:spPr>
          <a:xfrm>
            <a:off x="5685362" y="3229493"/>
            <a:ext cx="336718" cy="328101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24530DB-B41A-FF44-A9F5-EDB21F0B5311}"/>
              </a:ext>
            </a:extLst>
          </p:cNvPr>
          <p:cNvSpPr/>
          <p:nvPr/>
        </p:nvSpPr>
        <p:spPr>
          <a:xfrm>
            <a:off x="6001981" y="2760349"/>
            <a:ext cx="1488370" cy="356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DA287-CBDE-924E-A4B4-7C78F89FB9D7}"/>
              </a:ext>
            </a:extLst>
          </p:cNvPr>
          <p:cNvSpPr txBox="1"/>
          <p:nvPr/>
        </p:nvSpPr>
        <p:spPr>
          <a:xfrm>
            <a:off x="5045655" y="2735948"/>
            <a:ext cx="3620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Mask </a:t>
            </a:r>
            <a:r>
              <a:rPr lang="en-US" dirty="0"/>
              <a:t>wit</a:t>
            </a:r>
            <a:r>
              <a:rPr lang="en-US" dirty="0">
                <a:solidFill>
                  <a:schemeClr val="bg1"/>
                </a:solidFill>
              </a:rPr>
              <a:t>h “Base electrod</a:t>
            </a:r>
            <a:r>
              <a:rPr lang="en-US" dirty="0"/>
              <a:t>e” patter</a:t>
            </a:r>
            <a:r>
              <a:rPr lang="en-US" dirty="0">
                <a:solidFill>
                  <a:schemeClr val="bg1"/>
                </a:solidFill>
              </a:rPr>
              <a:t>n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5A38E1CA-2593-7B4A-983C-6A805251B6B0}"/>
              </a:ext>
            </a:extLst>
          </p:cNvPr>
          <p:cNvCxnSpPr>
            <a:cxnSpLocks/>
          </p:cNvCxnSpPr>
          <p:nvPr/>
        </p:nvCxnSpPr>
        <p:spPr>
          <a:xfrm flipH="1">
            <a:off x="5799484" y="2442256"/>
            <a:ext cx="0" cy="1124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D08FDED-8418-FA4C-A7BA-CB4C81FDAA7B}"/>
              </a:ext>
            </a:extLst>
          </p:cNvPr>
          <p:cNvSpPr/>
          <p:nvPr/>
        </p:nvSpPr>
        <p:spPr>
          <a:xfrm>
            <a:off x="4964536" y="6035604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DC4DB4A-F3AA-B740-9531-C86CC5CEA404}"/>
              </a:ext>
            </a:extLst>
          </p:cNvPr>
          <p:cNvSpPr txBox="1"/>
          <p:nvPr/>
        </p:nvSpPr>
        <p:spPr>
          <a:xfrm>
            <a:off x="6119721" y="6237073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82AB5B76-EBCF-1448-96C2-7F2041A62479}"/>
              </a:ext>
            </a:extLst>
          </p:cNvPr>
          <p:cNvSpPr/>
          <p:nvPr/>
        </p:nvSpPr>
        <p:spPr>
          <a:xfrm>
            <a:off x="4970602" y="5550546"/>
            <a:ext cx="3614046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89FB396E-7486-6947-A79A-9888C524994C}"/>
              </a:ext>
            </a:extLst>
          </p:cNvPr>
          <p:cNvSpPr/>
          <p:nvPr/>
        </p:nvSpPr>
        <p:spPr>
          <a:xfrm>
            <a:off x="4970602" y="5893940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44E796B5-E620-5E4B-9B2A-313EE8D64708}"/>
              </a:ext>
            </a:extLst>
          </p:cNvPr>
          <p:cNvSpPr txBox="1"/>
          <p:nvPr/>
        </p:nvSpPr>
        <p:spPr>
          <a:xfrm>
            <a:off x="4933511" y="5663682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35" name="Trapezoid 134">
            <a:extLst>
              <a:ext uri="{FF2B5EF4-FFF2-40B4-BE49-F238E27FC236}">
                <a16:creationId xmlns:a16="http://schemas.microsoft.com/office/drawing/2014/main" id="{9C01829B-37BE-2341-BE20-2B15DB39FA95}"/>
              </a:ext>
            </a:extLst>
          </p:cNvPr>
          <p:cNvSpPr/>
          <p:nvPr/>
        </p:nvSpPr>
        <p:spPr>
          <a:xfrm>
            <a:off x="5296989" y="5323118"/>
            <a:ext cx="1121660" cy="57160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149320D-B5BE-E447-9DA1-C5BE2977EE1B}"/>
              </a:ext>
            </a:extLst>
          </p:cNvPr>
          <p:cNvSpPr txBox="1"/>
          <p:nvPr/>
        </p:nvSpPr>
        <p:spPr>
          <a:xfrm>
            <a:off x="4933508" y="5414648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17785886-D00E-E645-93C4-5F169F6E21C7}"/>
              </a:ext>
            </a:extLst>
          </p:cNvPr>
          <p:cNvSpPr txBox="1"/>
          <p:nvPr/>
        </p:nvSpPr>
        <p:spPr>
          <a:xfrm>
            <a:off x="4329851" y="5487938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46EE6DD-A043-9344-80FD-07B422593727}"/>
              </a:ext>
            </a:extLst>
          </p:cNvPr>
          <p:cNvSpPr/>
          <p:nvPr/>
        </p:nvSpPr>
        <p:spPr>
          <a:xfrm>
            <a:off x="5600756" y="5659207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9B96C57-491C-6C49-B6E6-0C5A2418957E}"/>
              </a:ext>
            </a:extLst>
          </p:cNvPr>
          <p:cNvSpPr txBox="1"/>
          <p:nvPr/>
        </p:nvSpPr>
        <p:spPr>
          <a:xfrm>
            <a:off x="5556184" y="5584752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5E355D80-B531-C24E-B00C-216C5FB22C53}"/>
              </a:ext>
            </a:extLst>
          </p:cNvPr>
          <p:cNvCxnSpPr>
            <a:cxnSpLocks/>
            <a:endCxn id="132" idx="3"/>
          </p:cNvCxnSpPr>
          <p:nvPr/>
        </p:nvCxnSpPr>
        <p:spPr>
          <a:xfrm>
            <a:off x="6223184" y="5716089"/>
            <a:ext cx="2361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49D3E36-D6B6-F449-898C-EEB6A247E157}"/>
              </a:ext>
            </a:extLst>
          </p:cNvPr>
          <p:cNvCxnSpPr>
            <a:cxnSpLocks/>
          </p:cNvCxnSpPr>
          <p:nvPr/>
        </p:nvCxnSpPr>
        <p:spPr>
          <a:xfrm>
            <a:off x="4972459" y="5725986"/>
            <a:ext cx="489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A621E753-1B14-8F4C-95DC-A8511FD72D69}"/>
              </a:ext>
            </a:extLst>
          </p:cNvPr>
          <p:cNvCxnSpPr>
            <a:cxnSpLocks/>
          </p:cNvCxnSpPr>
          <p:nvPr/>
        </p:nvCxnSpPr>
        <p:spPr>
          <a:xfrm>
            <a:off x="5540008" y="5489903"/>
            <a:ext cx="60305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2F6D7337-E1CD-2D47-ABCD-A8B1FD6CBB83}"/>
              </a:ext>
            </a:extLst>
          </p:cNvPr>
          <p:cNvCxnSpPr>
            <a:cxnSpLocks/>
          </p:cNvCxnSpPr>
          <p:nvPr/>
        </p:nvCxnSpPr>
        <p:spPr>
          <a:xfrm>
            <a:off x="6143066" y="5481667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F93D5FF7-C039-4E44-9A32-D9BA4F31C621}"/>
              </a:ext>
            </a:extLst>
          </p:cNvPr>
          <p:cNvCxnSpPr>
            <a:cxnSpLocks/>
          </p:cNvCxnSpPr>
          <p:nvPr/>
        </p:nvCxnSpPr>
        <p:spPr>
          <a:xfrm flipH="1">
            <a:off x="5462243" y="5489903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173C6344-BA5F-EA46-96E6-F1AD0CA30883}"/>
              </a:ext>
            </a:extLst>
          </p:cNvPr>
          <p:cNvSpPr/>
          <p:nvPr/>
        </p:nvSpPr>
        <p:spPr>
          <a:xfrm>
            <a:off x="5678239" y="5241100"/>
            <a:ext cx="336718" cy="328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718E559-D232-1B4D-A6BC-3C6F45C06203}"/>
              </a:ext>
            </a:extLst>
          </p:cNvPr>
          <p:cNvSpPr/>
          <p:nvPr/>
        </p:nvSpPr>
        <p:spPr>
          <a:xfrm>
            <a:off x="7483227" y="5423806"/>
            <a:ext cx="834373" cy="3754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6406603-BAAB-A448-9664-73F4CAF2DA1F}"/>
              </a:ext>
            </a:extLst>
          </p:cNvPr>
          <p:cNvSpPr txBox="1"/>
          <p:nvPr/>
        </p:nvSpPr>
        <p:spPr>
          <a:xfrm>
            <a:off x="437177" y="5222576"/>
            <a:ext cx="3639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mask, develop PR and etch through top Al electrode and 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  <a:r>
              <a:rPr lang="en-US" dirty="0"/>
              <a:t> tunnel barrier, but only partially into the base Al electrode (timed etch). Remove remaining (unexposed) PR.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30AA68F0-BC36-D645-A965-3C239DCC978A}"/>
              </a:ext>
            </a:extLst>
          </p:cNvPr>
          <p:cNvSpPr/>
          <p:nvPr/>
        </p:nvSpPr>
        <p:spPr>
          <a:xfrm>
            <a:off x="9835114" y="5507022"/>
            <a:ext cx="988940" cy="9465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07077AA5-5F8A-E546-9FCE-B384F36A8E07}"/>
              </a:ext>
            </a:extLst>
          </p:cNvPr>
          <p:cNvSpPr/>
          <p:nvPr/>
        </p:nvSpPr>
        <p:spPr>
          <a:xfrm>
            <a:off x="8984487" y="6204784"/>
            <a:ext cx="181299" cy="2416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862024F0-2D09-4148-9248-7BC26178559C}"/>
              </a:ext>
            </a:extLst>
          </p:cNvPr>
          <p:cNvSpPr txBox="1"/>
          <p:nvPr/>
        </p:nvSpPr>
        <p:spPr>
          <a:xfrm>
            <a:off x="10070835" y="5784377"/>
            <a:ext cx="69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0B40577B-F239-8C46-8827-08162E2271A4}"/>
              </a:ext>
            </a:extLst>
          </p:cNvPr>
          <p:cNvSpPr/>
          <p:nvPr/>
        </p:nvSpPr>
        <p:spPr>
          <a:xfrm>
            <a:off x="9586577" y="6294873"/>
            <a:ext cx="187458" cy="16716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6C8A39A1-9F87-9547-9332-35807B571922}"/>
              </a:ext>
            </a:extLst>
          </p:cNvPr>
          <p:cNvSpPr/>
          <p:nvPr/>
        </p:nvSpPr>
        <p:spPr>
          <a:xfrm>
            <a:off x="11503482" y="5535087"/>
            <a:ext cx="173676" cy="2120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A15F04A8-91DB-8B4F-96A1-9A94EB0349DB}"/>
              </a:ext>
            </a:extLst>
          </p:cNvPr>
          <p:cNvSpPr/>
          <p:nvPr/>
        </p:nvSpPr>
        <p:spPr>
          <a:xfrm>
            <a:off x="9100624" y="6389511"/>
            <a:ext cx="528798" cy="628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A982A26A-4511-E84A-B32B-CDE363332DF3}"/>
              </a:ext>
            </a:extLst>
          </p:cNvPr>
          <p:cNvSpPr/>
          <p:nvPr/>
        </p:nvSpPr>
        <p:spPr>
          <a:xfrm>
            <a:off x="9721670" y="6383523"/>
            <a:ext cx="528798" cy="628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Rectangle 259">
            <a:extLst>
              <a:ext uri="{FF2B5EF4-FFF2-40B4-BE49-F238E27FC236}">
                <a16:creationId xmlns:a16="http://schemas.microsoft.com/office/drawing/2014/main" id="{EF3A3B6F-B56A-5F4A-8392-AC133F56DB51}"/>
              </a:ext>
            </a:extLst>
          </p:cNvPr>
          <p:cNvSpPr/>
          <p:nvPr/>
        </p:nvSpPr>
        <p:spPr>
          <a:xfrm>
            <a:off x="4890095" y="5110683"/>
            <a:ext cx="1957809" cy="57067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C8D22ABD-0031-5343-A4E5-F6B708B46016}"/>
              </a:ext>
            </a:extLst>
          </p:cNvPr>
          <p:cNvSpPr/>
          <p:nvPr/>
        </p:nvSpPr>
        <p:spPr>
          <a:xfrm>
            <a:off x="5754757" y="5648802"/>
            <a:ext cx="370135" cy="1686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376E13D2-5D2B-0447-8D10-F3248ABAF04E}"/>
              </a:ext>
            </a:extLst>
          </p:cNvPr>
          <p:cNvSpPr/>
          <p:nvPr/>
        </p:nvSpPr>
        <p:spPr>
          <a:xfrm>
            <a:off x="4817400" y="5687615"/>
            <a:ext cx="331675" cy="1081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162843FA-4B21-0C4F-90CF-819FFD511580}"/>
              </a:ext>
            </a:extLst>
          </p:cNvPr>
          <p:cNvSpPr/>
          <p:nvPr/>
        </p:nvSpPr>
        <p:spPr>
          <a:xfrm>
            <a:off x="4665001" y="5451379"/>
            <a:ext cx="281344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34A7DAFC-D094-AD40-9D58-79CDDF76990F}"/>
              </a:ext>
            </a:extLst>
          </p:cNvPr>
          <p:cNvSpPr/>
          <p:nvPr/>
        </p:nvSpPr>
        <p:spPr>
          <a:xfrm>
            <a:off x="6850627" y="5180624"/>
            <a:ext cx="1425765" cy="611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66F43C4A-6B5A-954E-9313-2E4391923A15}"/>
              </a:ext>
            </a:extLst>
          </p:cNvPr>
          <p:cNvSpPr/>
          <p:nvPr/>
        </p:nvSpPr>
        <p:spPr>
          <a:xfrm>
            <a:off x="4666433" y="4869241"/>
            <a:ext cx="2181472" cy="2568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FFC072-26A3-EE40-82F2-6B62B776C7B2}"/>
              </a:ext>
            </a:extLst>
          </p:cNvPr>
          <p:cNvSpPr txBox="1"/>
          <p:nvPr/>
        </p:nvSpPr>
        <p:spPr>
          <a:xfrm>
            <a:off x="348777" y="417163"/>
            <a:ext cx="37405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photoresist (PR), spin on new layer of PR and expose through “top electrode” mask, whose area is a bit smaller than the base electrode. The mask includes a section above the Nb plug to make Al wiring discontinuous. 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EF593DE-410B-8248-AB80-7124EBB322F2}"/>
              </a:ext>
            </a:extLst>
          </p:cNvPr>
          <p:cNvSpPr/>
          <p:nvPr/>
        </p:nvSpPr>
        <p:spPr>
          <a:xfrm>
            <a:off x="4697400" y="1895425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E71C310-9584-2049-9B92-28DC862D9FB3}"/>
              </a:ext>
            </a:extLst>
          </p:cNvPr>
          <p:cNvSpPr txBox="1"/>
          <p:nvPr/>
        </p:nvSpPr>
        <p:spPr>
          <a:xfrm>
            <a:off x="5852585" y="2098618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341A042-24E8-1F4B-AD10-20B2365555CA}"/>
              </a:ext>
            </a:extLst>
          </p:cNvPr>
          <p:cNvSpPr txBox="1"/>
          <p:nvPr/>
        </p:nvSpPr>
        <p:spPr>
          <a:xfrm>
            <a:off x="348777" y="2584833"/>
            <a:ext cx="36692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Remove mask, develop photoresist (i.e. remove exposed part) and do a timed etch through top electrode and tunnel barrier. This also removes base electrode from previously etched areas. Passivate STJ edges by anodization before removing PR.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40B27D2-C5DF-2B4A-AD33-0F1289F8E33F}"/>
              </a:ext>
            </a:extLst>
          </p:cNvPr>
          <p:cNvSpPr/>
          <p:nvPr/>
        </p:nvSpPr>
        <p:spPr>
          <a:xfrm>
            <a:off x="4697400" y="1773183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1745A61-7F87-F343-A8C4-E4BEC65A9239}"/>
              </a:ext>
            </a:extLst>
          </p:cNvPr>
          <p:cNvSpPr/>
          <p:nvPr/>
        </p:nvSpPr>
        <p:spPr>
          <a:xfrm>
            <a:off x="9031420" y="2984952"/>
            <a:ext cx="2714473" cy="16614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95C3C95-FE96-F54D-89AE-3755B01618FD}"/>
              </a:ext>
            </a:extLst>
          </p:cNvPr>
          <p:cNvSpPr/>
          <p:nvPr/>
        </p:nvSpPr>
        <p:spPr>
          <a:xfrm>
            <a:off x="9903209" y="3348673"/>
            <a:ext cx="988940" cy="946537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E776AE0-934F-C042-8602-E8307AF60969}"/>
              </a:ext>
            </a:extLst>
          </p:cNvPr>
          <p:cNvSpPr/>
          <p:nvPr/>
        </p:nvSpPr>
        <p:spPr>
          <a:xfrm>
            <a:off x="9031420" y="4083645"/>
            <a:ext cx="252222" cy="21968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AD558509-5D31-4845-AA8E-13D6302225A1}"/>
              </a:ext>
            </a:extLst>
          </p:cNvPr>
          <p:cNvSpPr/>
          <p:nvPr/>
        </p:nvSpPr>
        <p:spPr>
          <a:xfrm>
            <a:off x="11529182" y="3373515"/>
            <a:ext cx="216711" cy="22698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34EFE5EA-9733-CD4C-AACE-6BFE2015D290}"/>
              </a:ext>
            </a:extLst>
          </p:cNvPr>
          <p:cNvSpPr txBox="1"/>
          <p:nvPr/>
        </p:nvSpPr>
        <p:spPr>
          <a:xfrm>
            <a:off x="10138930" y="3636661"/>
            <a:ext cx="69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BA9AA969-E0AD-C44E-9DF4-0BC3A8D7ED97}"/>
              </a:ext>
            </a:extLst>
          </p:cNvPr>
          <p:cNvSpPr/>
          <p:nvPr/>
        </p:nvSpPr>
        <p:spPr>
          <a:xfrm>
            <a:off x="6124891" y="360448"/>
            <a:ext cx="1040837" cy="3561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7A66C212-9435-BF47-83C3-7D2B3E702722}"/>
              </a:ext>
            </a:extLst>
          </p:cNvPr>
          <p:cNvSpPr/>
          <p:nvPr/>
        </p:nvSpPr>
        <p:spPr>
          <a:xfrm>
            <a:off x="4693637" y="357988"/>
            <a:ext cx="3620640" cy="3586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44DC6D62-588F-5647-8D3D-0CA5CC27016E}"/>
              </a:ext>
            </a:extLst>
          </p:cNvPr>
          <p:cNvCxnSpPr>
            <a:cxnSpLocks/>
          </p:cNvCxnSpPr>
          <p:nvPr/>
        </p:nvCxnSpPr>
        <p:spPr>
          <a:xfrm>
            <a:off x="6254393" y="4570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A2EB54F6-3407-2F46-BB4F-7D1915713F87}"/>
              </a:ext>
            </a:extLst>
          </p:cNvPr>
          <p:cNvCxnSpPr>
            <a:cxnSpLocks/>
          </p:cNvCxnSpPr>
          <p:nvPr/>
        </p:nvCxnSpPr>
        <p:spPr>
          <a:xfrm flipH="1">
            <a:off x="6496136" y="45706"/>
            <a:ext cx="0" cy="305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9BF324E7-A17E-144B-A257-2F8E5A91F0E9}"/>
              </a:ext>
            </a:extLst>
          </p:cNvPr>
          <p:cNvCxnSpPr>
            <a:cxnSpLocks/>
          </p:cNvCxnSpPr>
          <p:nvPr/>
        </p:nvCxnSpPr>
        <p:spPr>
          <a:xfrm>
            <a:off x="6737879" y="4570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447037E-7AB6-8A4C-A040-DABE371A0F67}"/>
              </a:ext>
            </a:extLst>
          </p:cNvPr>
          <p:cNvSpPr/>
          <p:nvPr/>
        </p:nvSpPr>
        <p:spPr>
          <a:xfrm>
            <a:off x="4694625" y="1110927"/>
            <a:ext cx="3614046" cy="3826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6295E9E-898C-A844-9E2B-50C8DC72842B}"/>
              </a:ext>
            </a:extLst>
          </p:cNvPr>
          <p:cNvSpPr/>
          <p:nvPr/>
        </p:nvSpPr>
        <p:spPr>
          <a:xfrm>
            <a:off x="4995350" y="870124"/>
            <a:ext cx="1064252" cy="573059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BAEE0FEA-1EA7-EB46-BCAB-D730126FC512}"/>
              </a:ext>
            </a:extLst>
          </p:cNvPr>
          <p:cNvCxnSpPr>
            <a:cxnSpLocks/>
          </p:cNvCxnSpPr>
          <p:nvPr/>
        </p:nvCxnSpPr>
        <p:spPr>
          <a:xfrm>
            <a:off x="6979622" y="4570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0259FCBF-0BA3-4A49-A58E-9516D7AC8AFD}"/>
              </a:ext>
            </a:extLst>
          </p:cNvPr>
          <p:cNvCxnSpPr>
            <a:cxnSpLocks/>
          </p:cNvCxnSpPr>
          <p:nvPr/>
        </p:nvCxnSpPr>
        <p:spPr>
          <a:xfrm>
            <a:off x="8188334" y="45706"/>
            <a:ext cx="0" cy="303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CF88BDB5-E4A7-2043-B6D9-19375CA32389}"/>
              </a:ext>
            </a:extLst>
          </p:cNvPr>
          <p:cNvCxnSpPr>
            <a:cxnSpLocks/>
          </p:cNvCxnSpPr>
          <p:nvPr/>
        </p:nvCxnSpPr>
        <p:spPr>
          <a:xfrm>
            <a:off x="4803935" y="45706"/>
            <a:ext cx="0" cy="319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6498980-DDB5-EE41-81AF-127325501555}"/>
              </a:ext>
            </a:extLst>
          </p:cNvPr>
          <p:cNvSpPr/>
          <p:nvPr/>
        </p:nvSpPr>
        <p:spPr>
          <a:xfrm>
            <a:off x="7961138" y="349205"/>
            <a:ext cx="356259" cy="36740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D6A8B8A9-15CA-364C-9957-9E06CEA2FDE7}"/>
              </a:ext>
            </a:extLst>
          </p:cNvPr>
          <p:cNvSpPr/>
          <p:nvPr/>
        </p:nvSpPr>
        <p:spPr>
          <a:xfrm>
            <a:off x="4696780" y="349205"/>
            <a:ext cx="228833" cy="36740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E8ABFC6C-0ADA-2449-85D3-BE30E3E3F1F7}"/>
              </a:ext>
            </a:extLst>
          </p:cNvPr>
          <p:cNvSpPr txBox="1"/>
          <p:nvPr/>
        </p:nvSpPr>
        <p:spPr>
          <a:xfrm>
            <a:off x="4624139" y="359652"/>
            <a:ext cx="3620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US" dirty="0"/>
              <a:t>ask with “top</a:t>
            </a:r>
            <a:r>
              <a:rPr lang="en-US" dirty="0">
                <a:solidFill>
                  <a:schemeClr val="bg1"/>
                </a:solidFill>
              </a:rPr>
              <a:t> electrode”</a:t>
            </a:r>
            <a:r>
              <a:rPr lang="en-US" dirty="0"/>
              <a:t> pattern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5059D174-3C9C-3A4C-AA82-227CA16FFC91}"/>
              </a:ext>
            </a:extLst>
          </p:cNvPr>
          <p:cNvSpPr/>
          <p:nvPr/>
        </p:nvSpPr>
        <p:spPr>
          <a:xfrm>
            <a:off x="4660069" y="3845559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0E6CE37-99E3-0E43-95A8-8B89A80C406F}"/>
              </a:ext>
            </a:extLst>
          </p:cNvPr>
          <p:cNvSpPr txBox="1"/>
          <p:nvPr/>
        </p:nvSpPr>
        <p:spPr>
          <a:xfrm>
            <a:off x="5815254" y="4108136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A5B5EB5F-9123-A84B-B925-B07BE27E5B7A}"/>
              </a:ext>
            </a:extLst>
          </p:cNvPr>
          <p:cNvSpPr/>
          <p:nvPr/>
        </p:nvSpPr>
        <p:spPr>
          <a:xfrm>
            <a:off x="4660069" y="3442538"/>
            <a:ext cx="3614046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C3C4F491-A774-4846-A205-BF9E0B57228E}"/>
              </a:ext>
            </a:extLst>
          </p:cNvPr>
          <p:cNvCxnSpPr>
            <a:cxnSpLocks/>
            <a:stCxn id="187" idx="1"/>
            <a:endCxn id="187" idx="3"/>
          </p:cNvCxnSpPr>
          <p:nvPr/>
        </p:nvCxnSpPr>
        <p:spPr>
          <a:xfrm>
            <a:off x="4660069" y="3614352"/>
            <a:ext cx="361404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ectangle 188">
            <a:extLst>
              <a:ext uri="{FF2B5EF4-FFF2-40B4-BE49-F238E27FC236}">
                <a16:creationId xmlns:a16="http://schemas.microsoft.com/office/drawing/2014/main" id="{F58C2F2C-1B2D-B64D-8A51-6415B28AF039}"/>
              </a:ext>
            </a:extLst>
          </p:cNvPr>
          <p:cNvSpPr/>
          <p:nvPr/>
        </p:nvSpPr>
        <p:spPr>
          <a:xfrm>
            <a:off x="4660069" y="3782701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D0EA4914-61BB-924E-A553-82A4B179A8BD}"/>
              </a:ext>
            </a:extLst>
          </p:cNvPr>
          <p:cNvSpPr txBox="1"/>
          <p:nvPr/>
        </p:nvSpPr>
        <p:spPr>
          <a:xfrm>
            <a:off x="6017142" y="3580743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F42C66F9-06B8-9E49-9CE8-A47D96361F9E}"/>
              </a:ext>
            </a:extLst>
          </p:cNvPr>
          <p:cNvSpPr/>
          <p:nvPr/>
        </p:nvSpPr>
        <p:spPr>
          <a:xfrm>
            <a:off x="4660440" y="3073860"/>
            <a:ext cx="3614046" cy="3826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5A3D92CF-454F-CD4D-AC1E-BBE41DB519BB}"/>
              </a:ext>
            </a:extLst>
          </p:cNvPr>
          <p:cNvSpPr/>
          <p:nvPr/>
        </p:nvSpPr>
        <p:spPr>
          <a:xfrm>
            <a:off x="4948570" y="2939885"/>
            <a:ext cx="1100834" cy="725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D2B7D60F-F9A8-1944-97A2-AC1E6FEAF2FF}"/>
              </a:ext>
            </a:extLst>
          </p:cNvPr>
          <p:cNvSpPr txBox="1"/>
          <p:nvPr/>
        </p:nvSpPr>
        <p:spPr>
          <a:xfrm>
            <a:off x="6017145" y="3289086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F2B032-283D-0D4D-9F36-E09BEE2E1B26}"/>
              </a:ext>
            </a:extLst>
          </p:cNvPr>
          <p:cNvCxnSpPr>
            <a:cxnSpLocks/>
          </p:cNvCxnSpPr>
          <p:nvPr/>
        </p:nvCxnSpPr>
        <p:spPr>
          <a:xfrm>
            <a:off x="4951430" y="3440069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800BA13-E155-B541-A947-911082D5E374}"/>
              </a:ext>
            </a:extLst>
          </p:cNvPr>
          <p:cNvCxnSpPr>
            <a:cxnSpLocks/>
          </p:cNvCxnSpPr>
          <p:nvPr/>
        </p:nvCxnSpPr>
        <p:spPr>
          <a:xfrm>
            <a:off x="6052632" y="3437072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4413962D-F8F3-214D-A9B8-C14FF3D9FC9A}"/>
              </a:ext>
            </a:extLst>
          </p:cNvPr>
          <p:cNvCxnSpPr>
            <a:cxnSpLocks/>
          </p:cNvCxnSpPr>
          <p:nvPr/>
        </p:nvCxnSpPr>
        <p:spPr>
          <a:xfrm>
            <a:off x="7902035" y="3450702"/>
            <a:ext cx="0" cy="3421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TextBox 201">
            <a:extLst>
              <a:ext uri="{FF2B5EF4-FFF2-40B4-BE49-F238E27FC236}">
                <a16:creationId xmlns:a16="http://schemas.microsoft.com/office/drawing/2014/main" id="{6D4C0540-58A5-FC4F-A79F-615F3D7A6C9F}"/>
              </a:ext>
            </a:extLst>
          </p:cNvPr>
          <p:cNvSpPr txBox="1"/>
          <p:nvPr/>
        </p:nvSpPr>
        <p:spPr>
          <a:xfrm>
            <a:off x="8913754" y="2520444"/>
            <a:ext cx="3278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Non-anodized wire bond pads</a:t>
            </a:r>
            <a:endParaRPr lang="en-US" baseline="-25000" dirty="0"/>
          </a:p>
        </p:txBody>
      </p: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C51434C9-A4B5-D24F-A94F-25825CE8C99D}"/>
              </a:ext>
            </a:extLst>
          </p:cNvPr>
          <p:cNvCxnSpPr>
            <a:cxnSpLocks/>
          </p:cNvCxnSpPr>
          <p:nvPr/>
        </p:nvCxnSpPr>
        <p:spPr>
          <a:xfrm flipH="1">
            <a:off x="11598036" y="2889776"/>
            <a:ext cx="5091" cy="579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Rectangle 218">
            <a:extLst>
              <a:ext uri="{FF2B5EF4-FFF2-40B4-BE49-F238E27FC236}">
                <a16:creationId xmlns:a16="http://schemas.microsoft.com/office/drawing/2014/main" id="{9A2A6CF9-16C1-FB40-B722-019EDCA8A32A}"/>
              </a:ext>
            </a:extLst>
          </p:cNvPr>
          <p:cNvSpPr/>
          <p:nvPr/>
        </p:nvSpPr>
        <p:spPr>
          <a:xfrm>
            <a:off x="9958202" y="3412375"/>
            <a:ext cx="892240" cy="84267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7AD30A9A-B4E9-E546-A79F-F8DD5475B468}"/>
              </a:ext>
            </a:extLst>
          </p:cNvPr>
          <p:cNvSpPr txBox="1"/>
          <p:nvPr/>
        </p:nvSpPr>
        <p:spPr>
          <a:xfrm>
            <a:off x="9861362" y="3499115"/>
            <a:ext cx="1107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Anodized</a:t>
            </a:r>
          </a:p>
          <a:p>
            <a:pPr algn="ctr"/>
            <a:r>
              <a:rPr lang="en-US" dirty="0"/>
              <a:t>STJ</a:t>
            </a:r>
            <a:endParaRPr lang="en-US" baseline="-25000" dirty="0"/>
          </a:p>
        </p:txBody>
      </p: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2F22BD62-C403-A847-A14C-2A8C59C0F5E0}"/>
              </a:ext>
            </a:extLst>
          </p:cNvPr>
          <p:cNvCxnSpPr>
            <a:cxnSpLocks/>
          </p:cNvCxnSpPr>
          <p:nvPr/>
        </p:nvCxnSpPr>
        <p:spPr>
          <a:xfrm>
            <a:off x="9145427" y="2817933"/>
            <a:ext cx="12104" cy="1413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TextBox 221">
            <a:extLst>
              <a:ext uri="{FF2B5EF4-FFF2-40B4-BE49-F238E27FC236}">
                <a16:creationId xmlns:a16="http://schemas.microsoft.com/office/drawing/2014/main" id="{F297BE8F-6BE3-8B4C-94D2-DDA3706C0D13}"/>
              </a:ext>
            </a:extLst>
          </p:cNvPr>
          <p:cNvSpPr txBox="1"/>
          <p:nvPr/>
        </p:nvSpPr>
        <p:spPr>
          <a:xfrm>
            <a:off x="4330039" y="3712353"/>
            <a:ext cx="179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layer wiring</a:t>
            </a:r>
            <a:endParaRPr lang="en-US" baseline="-25000" dirty="0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A8356FF0-BBC6-9848-97B4-FA55C0278E74}"/>
              </a:ext>
            </a:extLst>
          </p:cNvPr>
          <p:cNvSpPr/>
          <p:nvPr/>
        </p:nvSpPr>
        <p:spPr>
          <a:xfrm>
            <a:off x="8989025" y="490287"/>
            <a:ext cx="2714473" cy="1661415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925E6FBC-B3D5-9145-85D3-0B4138EE808D}"/>
              </a:ext>
            </a:extLst>
          </p:cNvPr>
          <p:cNvSpPr/>
          <p:nvPr/>
        </p:nvSpPr>
        <p:spPr>
          <a:xfrm>
            <a:off x="8989025" y="1553622"/>
            <a:ext cx="280910" cy="24163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93487D55-A9DE-5A4C-9527-58AC4799D0CD}"/>
              </a:ext>
            </a:extLst>
          </p:cNvPr>
          <p:cNvSpPr/>
          <p:nvPr/>
        </p:nvSpPr>
        <p:spPr>
          <a:xfrm>
            <a:off x="11529182" y="892706"/>
            <a:ext cx="173676" cy="21202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5D4BCD5-39C2-094C-A9AF-AD744FC1D243}"/>
              </a:ext>
            </a:extLst>
          </p:cNvPr>
          <p:cNvSpPr txBox="1"/>
          <p:nvPr/>
        </p:nvSpPr>
        <p:spPr>
          <a:xfrm>
            <a:off x="10096535" y="1141996"/>
            <a:ext cx="69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F381A3F9-F67E-BB44-9664-8190551F748E}"/>
              </a:ext>
            </a:extLst>
          </p:cNvPr>
          <p:cNvSpPr/>
          <p:nvPr/>
        </p:nvSpPr>
        <p:spPr>
          <a:xfrm>
            <a:off x="9915807" y="917710"/>
            <a:ext cx="892240" cy="842678"/>
          </a:xfrm>
          <a:prstGeom prst="rect">
            <a:avLst/>
          </a:prstGeom>
          <a:solidFill>
            <a:schemeClr val="accent4">
              <a:lumMod val="75000"/>
            </a:schemeClr>
          </a:solidFill>
          <a:ln w="254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7F1E3B72-F9B5-CA46-BB13-6DBCCAEFCD13}"/>
              </a:ext>
            </a:extLst>
          </p:cNvPr>
          <p:cNvSpPr/>
          <p:nvPr/>
        </p:nvSpPr>
        <p:spPr>
          <a:xfrm>
            <a:off x="4662346" y="5919728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2C9245D9-5412-9741-B31C-0D4AC28A3B18}"/>
              </a:ext>
            </a:extLst>
          </p:cNvPr>
          <p:cNvSpPr txBox="1"/>
          <p:nvPr/>
        </p:nvSpPr>
        <p:spPr>
          <a:xfrm>
            <a:off x="5817531" y="6110564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15D9C216-CC9B-3B4A-A760-A86AB71C1B60}"/>
              </a:ext>
            </a:extLst>
          </p:cNvPr>
          <p:cNvSpPr/>
          <p:nvPr/>
        </p:nvSpPr>
        <p:spPr>
          <a:xfrm>
            <a:off x="7904312" y="5444966"/>
            <a:ext cx="372080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73D3B764-A2A5-6F43-BFE0-E10B03C1AA59}"/>
              </a:ext>
            </a:extLst>
          </p:cNvPr>
          <p:cNvCxnSpPr>
            <a:cxnSpLocks/>
          </p:cNvCxnSpPr>
          <p:nvPr/>
        </p:nvCxnSpPr>
        <p:spPr>
          <a:xfrm>
            <a:off x="7904312" y="5453130"/>
            <a:ext cx="0" cy="3421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TextBox 261">
            <a:extLst>
              <a:ext uri="{FF2B5EF4-FFF2-40B4-BE49-F238E27FC236}">
                <a16:creationId xmlns:a16="http://schemas.microsoft.com/office/drawing/2014/main" id="{3EE050A1-57E0-5A4B-A72A-D3589AE4B9AB}"/>
              </a:ext>
            </a:extLst>
          </p:cNvPr>
          <p:cNvSpPr txBox="1"/>
          <p:nvPr/>
        </p:nvSpPr>
        <p:spPr>
          <a:xfrm>
            <a:off x="348777" y="5047240"/>
            <a:ext cx="39668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Deposit “Nb wiring” by lift-off, i.e. spin on PR, pattern and remove exposed PR in area where we want the </a:t>
            </a:r>
            <a:r>
              <a:rPr lang="en-US" dirty="0" err="1"/>
              <a:t>Nb</a:t>
            </a:r>
            <a:r>
              <a:rPr lang="en-US" dirty="0"/>
              <a:t> wiring to be. Deposit </a:t>
            </a:r>
            <a:r>
              <a:rPr lang="en-US" dirty="0" err="1"/>
              <a:t>Nb</a:t>
            </a:r>
            <a:r>
              <a:rPr lang="en-US" dirty="0"/>
              <a:t> on top of PR, remove PR to leave </a:t>
            </a:r>
            <a:r>
              <a:rPr lang="en-US" dirty="0" err="1"/>
              <a:t>Nb</a:t>
            </a:r>
            <a:r>
              <a:rPr lang="en-US" dirty="0"/>
              <a:t> behind in area without PR.</a:t>
            </a:r>
          </a:p>
        </p:txBody>
      </p:sp>
      <p:sp>
        <p:nvSpPr>
          <p:cNvPr id="266" name="Trapezoid 265">
            <a:extLst>
              <a:ext uri="{FF2B5EF4-FFF2-40B4-BE49-F238E27FC236}">
                <a16:creationId xmlns:a16="http://schemas.microsoft.com/office/drawing/2014/main" id="{4790B731-20F3-F14E-9657-C391B3BBA1CB}"/>
              </a:ext>
            </a:extLst>
          </p:cNvPr>
          <p:cNvSpPr/>
          <p:nvPr/>
        </p:nvSpPr>
        <p:spPr>
          <a:xfrm rot="10800000">
            <a:off x="7168007" y="5177258"/>
            <a:ext cx="724699" cy="265155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E0C2C5F4-091F-214F-93D4-EF1EF95D68D2}"/>
              </a:ext>
            </a:extLst>
          </p:cNvPr>
          <p:cNvSpPr txBox="1"/>
          <p:nvPr/>
        </p:nvSpPr>
        <p:spPr>
          <a:xfrm>
            <a:off x="6812690" y="5119874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6B1329BE-82A5-7E45-BEB5-39F4736DA9CF}"/>
              </a:ext>
            </a:extLst>
          </p:cNvPr>
          <p:cNvSpPr txBox="1"/>
          <p:nvPr/>
        </p:nvSpPr>
        <p:spPr>
          <a:xfrm>
            <a:off x="7132792" y="5397231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wiring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69ABE632-DE17-164F-A826-9EBF5540F138}"/>
              </a:ext>
            </a:extLst>
          </p:cNvPr>
          <p:cNvSpPr/>
          <p:nvPr/>
        </p:nvSpPr>
        <p:spPr>
          <a:xfrm>
            <a:off x="8937551" y="4980228"/>
            <a:ext cx="2808342" cy="1668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6AB1070A-E70C-1D44-A05C-E600880E81C1}"/>
              </a:ext>
            </a:extLst>
          </p:cNvPr>
          <p:cNvSpPr/>
          <p:nvPr/>
        </p:nvSpPr>
        <p:spPr>
          <a:xfrm>
            <a:off x="11529181" y="5431607"/>
            <a:ext cx="196915" cy="183233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C99FCF43-2D15-4649-92B3-AFA0C9656BBD}"/>
              </a:ext>
            </a:extLst>
          </p:cNvPr>
          <p:cNvSpPr/>
          <p:nvPr/>
        </p:nvSpPr>
        <p:spPr>
          <a:xfrm>
            <a:off x="8937551" y="6067185"/>
            <a:ext cx="260944" cy="220683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75352D53-F00B-DF49-B191-C71AD4C23EC5}"/>
              </a:ext>
            </a:extLst>
          </p:cNvPr>
          <p:cNvSpPr txBox="1"/>
          <p:nvPr/>
        </p:nvSpPr>
        <p:spPr>
          <a:xfrm>
            <a:off x="10661201" y="5056149"/>
            <a:ext cx="1250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r>
              <a:rPr lang="en-US" dirty="0">
                <a:solidFill>
                  <a:schemeClr val="bg1"/>
                </a:solidFill>
              </a:rPr>
              <a:t> wiring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52682DA4-A6DE-2C41-9069-808437DBA545}"/>
              </a:ext>
            </a:extLst>
          </p:cNvPr>
          <p:cNvSpPr txBox="1"/>
          <p:nvPr/>
        </p:nvSpPr>
        <p:spPr>
          <a:xfrm>
            <a:off x="10036037" y="5569796"/>
            <a:ext cx="1875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 top electrode.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285" name="Straight Arrow Connector 284">
            <a:extLst>
              <a:ext uri="{FF2B5EF4-FFF2-40B4-BE49-F238E27FC236}">
                <a16:creationId xmlns:a16="http://schemas.microsoft.com/office/drawing/2014/main" id="{F61F4B6A-5F81-7948-B604-05BD1207EDA9}"/>
              </a:ext>
            </a:extLst>
          </p:cNvPr>
          <p:cNvCxnSpPr>
            <a:cxnSpLocks/>
          </p:cNvCxnSpPr>
          <p:nvPr/>
        </p:nvCxnSpPr>
        <p:spPr>
          <a:xfrm flipV="1">
            <a:off x="11603127" y="972251"/>
            <a:ext cx="7512" cy="15481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57D0E401-2477-5044-A731-3EA2E8295EC0}"/>
              </a:ext>
            </a:extLst>
          </p:cNvPr>
          <p:cNvCxnSpPr>
            <a:cxnSpLocks/>
          </p:cNvCxnSpPr>
          <p:nvPr/>
        </p:nvCxnSpPr>
        <p:spPr>
          <a:xfrm flipV="1">
            <a:off x="9145426" y="1683289"/>
            <a:ext cx="3571" cy="837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2F26392-9452-FE41-A8BE-2279B77F7750}"/>
              </a:ext>
            </a:extLst>
          </p:cNvPr>
          <p:cNvSpPr/>
          <p:nvPr/>
        </p:nvSpPr>
        <p:spPr>
          <a:xfrm>
            <a:off x="4703393" y="1456611"/>
            <a:ext cx="3614046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rapezoid 109">
            <a:extLst>
              <a:ext uri="{FF2B5EF4-FFF2-40B4-BE49-F238E27FC236}">
                <a16:creationId xmlns:a16="http://schemas.microsoft.com/office/drawing/2014/main" id="{FF161777-F22B-D947-8E04-98284CD8BF71}"/>
              </a:ext>
            </a:extLst>
          </p:cNvPr>
          <p:cNvSpPr/>
          <p:nvPr/>
        </p:nvSpPr>
        <p:spPr>
          <a:xfrm>
            <a:off x="5029780" y="1229183"/>
            <a:ext cx="1121660" cy="57160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CCAB3B6-01F1-F341-A251-514AAFA3F503}"/>
              </a:ext>
            </a:extLst>
          </p:cNvPr>
          <p:cNvSpPr txBox="1"/>
          <p:nvPr/>
        </p:nvSpPr>
        <p:spPr>
          <a:xfrm>
            <a:off x="4688361" y="1309829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F8B61AC-D23E-A94C-B287-773D837B03A5}"/>
              </a:ext>
            </a:extLst>
          </p:cNvPr>
          <p:cNvSpPr txBox="1"/>
          <p:nvPr/>
        </p:nvSpPr>
        <p:spPr>
          <a:xfrm>
            <a:off x="4062642" y="1394003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3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C7B2586A-E961-CC42-8198-00A60DDF2734}"/>
              </a:ext>
            </a:extLst>
          </p:cNvPr>
          <p:cNvSpPr/>
          <p:nvPr/>
        </p:nvSpPr>
        <p:spPr>
          <a:xfrm>
            <a:off x="5333547" y="1565272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0C784798-D0D6-784A-9293-2D35F410715C}"/>
              </a:ext>
            </a:extLst>
          </p:cNvPr>
          <p:cNvSpPr txBox="1"/>
          <p:nvPr/>
        </p:nvSpPr>
        <p:spPr>
          <a:xfrm>
            <a:off x="5288975" y="1490817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C310C32F-1B8E-C44E-935C-44DC9B4FF0DE}"/>
              </a:ext>
            </a:extLst>
          </p:cNvPr>
          <p:cNvCxnSpPr>
            <a:cxnSpLocks/>
            <a:endCxn id="109" idx="3"/>
          </p:cNvCxnSpPr>
          <p:nvPr/>
        </p:nvCxnSpPr>
        <p:spPr>
          <a:xfrm>
            <a:off x="5955975" y="1622154"/>
            <a:ext cx="2361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4409CF3C-DEA9-5A4C-B883-F0D75F1F95DE}"/>
              </a:ext>
            </a:extLst>
          </p:cNvPr>
          <p:cNvCxnSpPr>
            <a:cxnSpLocks/>
          </p:cNvCxnSpPr>
          <p:nvPr/>
        </p:nvCxnSpPr>
        <p:spPr>
          <a:xfrm>
            <a:off x="4705250" y="1632051"/>
            <a:ext cx="48978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9D01D711-785B-5848-93C8-70F0E6270CA5}"/>
              </a:ext>
            </a:extLst>
          </p:cNvPr>
          <p:cNvCxnSpPr>
            <a:cxnSpLocks/>
          </p:cNvCxnSpPr>
          <p:nvPr/>
        </p:nvCxnSpPr>
        <p:spPr>
          <a:xfrm>
            <a:off x="5272799" y="1395968"/>
            <a:ext cx="60305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F719520E-8817-5C4E-9B3C-F9A56EAA3A83}"/>
              </a:ext>
            </a:extLst>
          </p:cNvPr>
          <p:cNvCxnSpPr>
            <a:cxnSpLocks/>
          </p:cNvCxnSpPr>
          <p:nvPr/>
        </p:nvCxnSpPr>
        <p:spPr>
          <a:xfrm>
            <a:off x="5875857" y="1387732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BBCB7C8-5770-6E4A-9C38-3A6D3D248926}"/>
              </a:ext>
            </a:extLst>
          </p:cNvPr>
          <p:cNvCxnSpPr>
            <a:cxnSpLocks/>
          </p:cNvCxnSpPr>
          <p:nvPr/>
        </p:nvCxnSpPr>
        <p:spPr>
          <a:xfrm flipH="1">
            <a:off x="5195034" y="1395968"/>
            <a:ext cx="80118" cy="23442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C69C30F2-6DA4-EE46-94F1-BD5B29634CD3}"/>
              </a:ext>
            </a:extLst>
          </p:cNvPr>
          <p:cNvSpPr/>
          <p:nvPr/>
        </p:nvSpPr>
        <p:spPr>
          <a:xfrm>
            <a:off x="7216018" y="1329871"/>
            <a:ext cx="761103" cy="375452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0C41BD6-78AC-0349-94AE-91415BB0E675}"/>
              </a:ext>
            </a:extLst>
          </p:cNvPr>
          <p:cNvSpPr txBox="1"/>
          <p:nvPr/>
        </p:nvSpPr>
        <p:spPr>
          <a:xfrm>
            <a:off x="4680216" y="1578669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  <a:endParaRPr lang="en-US" baseline="-25000" dirty="0"/>
          </a:p>
        </p:txBody>
      </p:sp>
      <p:sp>
        <p:nvSpPr>
          <p:cNvPr id="123" name="Trapezoid 122">
            <a:extLst>
              <a:ext uri="{FF2B5EF4-FFF2-40B4-BE49-F238E27FC236}">
                <a16:creationId xmlns:a16="http://schemas.microsoft.com/office/drawing/2014/main" id="{09288706-D48B-8640-997C-C45A9D44C39C}"/>
              </a:ext>
            </a:extLst>
          </p:cNvPr>
          <p:cNvSpPr/>
          <p:nvPr/>
        </p:nvSpPr>
        <p:spPr>
          <a:xfrm>
            <a:off x="5002654" y="3399928"/>
            <a:ext cx="816322" cy="37334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3B84905-81A2-1D41-885D-E0062C1EA738}"/>
              </a:ext>
            </a:extLst>
          </p:cNvPr>
          <p:cNvSpPr/>
          <p:nvPr/>
        </p:nvSpPr>
        <p:spPr>
          <a:xfrm>
            <a:off x="5147399" y="3546555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A50BF31F-352C-DD46-867F-2F076F47B260}"/>
              </a:ext>
            </a:extLst>
          </p:cNvPr>
          <p:cNvSpPr txBox="1"/>
          <p:nvPr/>
        </p:nvSpPr>
        <p:spPr>
          <a:xfrm>
            <a:off x="5102827" y="3482733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7AC4B7A3-D822-E840-A414-3F0E30222782}"/>
              </a:ext>
            </a:extLst>
          </p:cNvPr>
          <p:cNvCxnSpPr>
            <a:cxnSpLocks/>
          </p:cNvCxnSpPr>
          <p:nvPr/>
        </p:nvCxnSpPr>
        <p:spPr>
          <a:xfrm flipH="1">
            <a:off x="5731371" y="3658418"/>
            <a:ext cx="3263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941BB9B2-F9E2-754A-9FAB-20A839A1B967}"/>
              </a:ext>
            </a:extLst>
          </p:cNvPr>
          <p:cNvCxnSpPr>
            <a:cxnSpLocks/>
          </p:cNvCxnSpPr>
          <p:nvPr/>
        </p:nvCxnSpPr>
        <p:spPr>
          <a:xfrm flipH="1" flipV="1">
            <a:off x="5661999" y="3391325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9C7EC2D2-3A1E-1441-B076-3911FFA69FB3}"/>
              </a:ext>
            </a:extLst>
          </p:cNvPr>
          <p:cNvCxnSpPr>
            <a:cxnSpLocks/>
          </p:cNvCxnSpPr>
          <p:nvPr/>
        </p:nvCxnSpPr>
        <p:spPr>
          <a:xfrm flipV="1">
            <a:off x="5070051" y="3394124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019B156A-5891-8443-A58D-AA19968DA545}"/>
              </a:ext>
            </a:extLst>
          </p:cNvPr>
          <p:cNvCxnSpPr>
            <a:cxnSpLocks/>
          </p:cNvCxnSpPr>
          <p:nvPr/>
        </p:nvCxnSpPr>
        <p:spPr>
          <a:xfrm flipH="1" flipV="1">
            <a:off x="4948570" y="3667399"/>
            <a:ext cx="1437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ED857E15-6F92-4F4C-B6DD-8E0D4CB1B237}"/>
              </a:ext>
            </a:extLst>
          </p:cNvPr>
          <p:cNvCxnSpPr>
            <a:cxnSpLocks/>
          </p:cNvCxnSpPr>
          <p:nvPr/>
        </p:nvCxnSpPr>
        <p:spPr>
          <a:xfrm flipH="1">
            <a:off x="5566177" y="3387531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rapezoid 148">
            <a:extLst>
              <a:ext uri="{FF2B5EF4-FFF2-40B4-BE49-F238E27FC236}">
                <a16:creationId xmlns:a16="http://schemas.microsoft.com/office/drawing/2014/main" id="{B49EF4B6-E4C5-D04C-BE99-B7177FFF203E}"/>
              </a:ext>
            </a:extLst>
          </p:cNvPr>
          <p:cNvSpPr/>
          <p:nvPr/>
        </p:nvSpPr>
        <p:spPr>
          <a:xfrm rot="10800000">
            <a:off x="5958017" y="795553"/>
            <a:ext cx="729894" cy="306131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rapezoid 149">
            <a:extLst>
              <a:ext uri="{FF2B5EF4-FFF2-40B4-BE49-F238E27FC236}">
                <a16:creationId xmlns:a16="http://schemas.microsoft.com/office/drawing/2014/main" id="{765697C5-2748-824A-8D9A-71854788FE3B}"/>
              </a:ext>
            </a:extLst>
          </p:cNvPr>
          <p:cNvSpPr/>
          <p:nvPr/>
        </p:nvSpPr>
        <p:spPr>
          <a:xfrm rot="10800000">
            <a:off x="4839721" y="799642"/>
            <a:ext cx="267705" cy="306131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3330E16F-C323-6743-9677-3ADB6FB46022}"/>
              </a:ext>
            </a:extLst>
          </p:cNvPr>
          <p:cNvCxnSpPr>
            <a:cxnSpLocks/>
          </p:cNvCxnSpPr>
          <p:nvPr/>
        </p:nvCxnSpPr>
        <p:spPr>
          <a:xfrm>
            <a:off x="5045678" y="45706"/>
            <a:ext cx="0" cy="1429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ctangle 169">
            <a:extLst>
              <a:ext uri="{FF2B5EF4-FFF2-40B4-BE49-F238E27FC236}">
                <a16:creationId xmlns:a16="http://schemas.microsoft.com/office/drawing/2014/main" id="{9F5A31B6-F127-CD40-8B79-EE3F08147ADA}"/>
              </a:ext>
            </a:extLst>
          </p:cNvPr>
          <p:cNvSpPr/>
          <p:nvPr/>
        </p:nvSpPr>
        <p:spPr>
          <a:xfrm>
            <a:off x="7169009" y="1109660"/>
            <a:ext cx="808112" cy="369332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rapezoid 172">
            <a:extLst>
              <a:ext uri="{FF2B5EF4-FFF2-40B4-BE49-F238E27FC236}">
                <a16:creationId xmlns:a16="http://schemas.microsoft.com/office/drawing/2014/main" id="{4DCF95FA-BEDB-274B-9977-5BDD32F652A6}"/>
              </a:ext>
            </a:extLst>
          </p:cNvPr>
          <p:cNvSpPr/>
          <p:nvPr/>
        </p:nvSpPr>
        <p:spPr>
          <a:xfrm rot="10800000">
            <a:off x="7240169" y="1049615"/>
            <a:ext cx="729894" cy="399393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26BE64A5-430F-124F-89C3-A3ED3CA18F5A}"/>
              </a:ext>
            </a:extLst>
          </p:cNvPr>
          <p:cNvCxnSpPr>
            <a:cxnSpLocks/>
          </p:cNvCxnSpPr>
          <p:nvPr/>
        </p:nvCxnSpPr>
        <p:spPr>
          <a:xfrm>
            <a:off x="7221365" y="45706"/>
            <a:ext cx="0" cy="150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BA66A19B-5A87-E84C-9DE5-56730DF36248}"/>
              </a:ext>
            </a:extLst>
          </p:cNvPr>
          <p:cNvCxnSpPr>
            <a:cxnSpLocks/>
          </p:cNvCxnSpPr>
          <p:nvPr/>
        </p:nvCxnSpPr>
        <p:spPr>
          <a:xfrm>
            <a:off x="7463108" y="45706"/>
            <a:ext cx="0" cy="150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ABE5CE5E-EF4D-B849-ADEB-0F5ACCB4B4AC}"/>
              </a:ext>
            </a:extLst>
          </p:cNvPr>
          <p:cNvCxnSpPr>
            <a:cxnSpLocks/>
          </p:cNvCxnSpPr>
          <p:nvPr/>
        </p:nvCxnSpPr>
        <p:spPr>
          <a:xfrm>
            <a:off x="7704851" y="45706"/>
            <a:ext cx="0" cy="1509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81C979DA-FC51-9947-9D96-5CE0502EDAAD}"/>
              </a:ext>
            </a:extLst>
          </p:cNvPr>
          <p:cNvCxnSpPr>
            <a:cxnSpLocks/>
          </p:cNvCxnSpPr>
          <p:nvPr/>
        </p:nvCxnSpPr>
        <p:spPr>
          <a:xfrm>
            <a:off x="7946594" y="45706"/>
            <a:ext cx="0" cy="1256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7AD66B7F-FF04-6C4E-BEBA-72C9AA2E1BE5}"/>
              </a:ext>
            </a:extLst>
          </p:cNvPr>
          <p:cNvCxnSpPr>
            <a:cxnSpLocks/>
          </p:cNvCxnSpPr>
          <p:nvPr/>
        </p:nvCxnSpPr>
        <p:spPr>
          <a:xfrm>
            <a:off x="5287421" y="45706"/>
            <a:ext cx="0" cy="1183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6E95D238-0F61-604E-949D-FD93332561DC}"/>
              </a:ext>
            </a:extLst>
          </p:cNvPr>
          <p:cNvCxnSpPr>
            <a:cxnSpLocks/>
          </p:cNvCxnSpPr>
          <p:nvPr/>
        </p:nvCxnSpPr>
        <p:spPr>
          <a:xfrm>
            <a:off x="5770907" y="45706"/>
            <a:ext cx="0" cy="1183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ED155310-5543-0C47-8373-A192F427FD38}"/>
              </a:ext>
            </a:extLst>
          </p:cNvPr>
          <p:cNvSpPr/>
          <p:nvPr/>
        </p:nvSpPr>
        <p:spPr>
          <a:xfrm>
            <a:off x="5411030" y="1147165"/>
            <a:ext cx="336718" cy="328101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84685697-BCEE-C84F-8A60-C9767C78EC5F}"/>
              </a:ext>
            </a:extLst>
          </p:cNvPr>
          <p:cNvCxnSpPr>
            <a:cxnSpLocks/>
          </p:cNvCxnSpPr>
          <p:nvPr/>
        </p:nvCxnSpPr>
        <p:spPr>
          <a:xfrm>
            <a:off x="5529164" y="45706"/>
            <a:ext cx="0" cy="1429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2A0C667E-0641-FC41-A4D2-9EE2EF75BA91}"/>
              </a:ext>
            </a:extLst>
          </p:cNvPr>
          <p:cNvCxnSpPr>
            <a:cxnSpLocks/>
          </p:cNvCxnSpPr>
          <p:nvPr/>
        </p:nvCxnSpPr>
        <p:spPr>
          <a:xfrm>
            <a:off x="6012650" y="45706"/>
            <a:ext cx="0" cy="1284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4210BD55-C5F8-C64B-A158-00DECDEF2B19}"/>
              </a:ext>
            </a:extLst>
          </p:cNvPr>
          <p:cNvSpPr/>
          <p:nvPr/>
        </p:nvSpPr>
        <p:spPr>
          <a:xfrm>
            <a:off x="9639009" y="4179120"/>
            <a:ext cx="187458" cy="1671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D388E52-1731-9E48-9D69-B44D17E07AE3}"/>
              </a:ext>
            </a:extLst>
          </p:cNvPr>
          <p:cNvSpPr/>
          <p:nvPr/>
        </p:nvSpPr>
        <p:spPr>
          <a:xfrm>
            <a:off x="9188312" y="4217596"/>
            <a:ext cx="496276" cy="8789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4DBDD41C-AE81-F44F-9B67-BE7C8B9A0DD4}"/>
              </a:ext>
            </a:extLst>
          </p:cNvPr>
          <p:cNvSpPr/>
          <p:nvPr/>
        </p:nvSpPr>
        <p:spPr>
          <a:xfrm>
            <a:off x="9781029" y="4218198"/>
            <a:ext cx="121331" cy="7703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BC7CFCE3-F655-1249-8786-DBA8F985EAE2}"/>
              </a:ext>
            </a:extLst>
          </p:cNvPr>
          <p:cNvCxnSpPr>
            <a:cxnSpLocks/>
          </p:cNvCxnSpPr>
          <p:nvPr/>
        </p:nvCxnSpPr>
        <p:spPr>
          <a:xfrm flipV="1">
            <a:off x="4654985" y="5624193"/>
            <a:ext cx="291361" cy="14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FB9B57C6-F131-484C-9D82-80DC87CC088D}"/>
              </a:ext>
            </a:extLst>
          </p:cNvPr>
          <p:cNvCxnSpPr>
            <a:cxnSpLocks/>
          </p:cNvCxnSpPr>
          <p:nvPr/>
        </p:nvCxnSpPr>
        <p:spPr>
          <a:xfrm>
            <a:off x="4946346" y="5451379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17C89D90-E78B-B34E-A74E-05070F2BC433}"/>
              </a:ext>
            </a:extLst>
          </p:cNvPr>
          <p:cNvCxnSpPr>
            <a:cxnSpLocks/>
          </p:cNvCxnSpPr>
          <p:nvPr/>
        </p:nvCxnSpPr>
        <p:spPr>
          <a:xfrm>
            <a:off x="6047548" y="5448382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FC3A875F-2778-7B4E-8719-E2701B502D81}"/>
              </a:ext>
            </a:extLst>
          </p:cNvPr>
          <p:cNvCxnSpPr>
            <a:cxnSpLocks/>
          </p:cNvCxnSpPr>
          <p:nvPr/>
        </p:nvCxnSpPr>
        <p:spPr>
          <a:xfrm flipH="1">
            <a:off x="5133261" y="5402635"/>
            <a:ext cx="54617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tangle 205">
            <a:extLst>
              <a:ext uri="{FF2B5EF4-FFF2-40B4-BE49-F238E27FC236}">
                <a16:creationId xmlns:a16="http://schemas.microsoft.com/office/drawing/2014/main" id="{154DEA9A-1BD6-FF43-BF53-25247A19C4A0}"/>
              </a:ext>
            </a:extLst>
          </p:cNvPr>
          <p:cNvSpPr/>
          <p:nvPr/>
        </p:nvSpPr>
        <p:spPr>
          <a:xfrm>
            <a:off x="6996097" y="5683076"/>
            <a:ext cx="125675" cy="1096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99611D23-0024-0749-AABE-8B7DA1364C63}"/>
              </a:ext>
            </a:extLst>
          </p:cNvPr>
          <p:cNvCxnSpPr>
            <a:cxnSpLocks/>
          </p:cNvCxnSpPr>
          <p:nvPr/>
        </p:nvCxnSpPr>
        <p:spPr>
          <a:xfrm>
            <a:off x="7070467" y="5449842"/>
            <a:ext cx="0" cy="208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45DFA9D6-4395-1141-B4B9-BB3032B638B3}"/>
              </a:ext>
            </a:extLst>
          </p:cNvPr>
          <p:cNvCxnSpPr>
            <a:cxnSpLocks/>
          </p:cNvCxnSpPr>
          <p:nvPr/>
        </p:nvCxnSpPr>
        <p:spPr>
          <a:xfrm>
            <a:off x="7108381" y="5658649"/>
            <a:ext cx="4237" cy="1454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Trapezoid 209">
            <a:extLst>
              <a:ext uri="{FF2B5EF4-FFF2-40B4-BE49-F238E27FC236}">
                <a16:creationId xmlns:a16="http://schemas.microsoft.com/office/drawing/2014/main" id="{2062F7BE-8DD5-9140-A959-D8FFB3DF1581}"/>
              </a:ext>
            </a:extLst>
          </p:cNvPr>
          <p:cNvSpPr/>
          <p:nvPr/>
        </p:nvSpPr>
        <p:spPr>
          <a:xfrm>
            <a:off x="4997570" y="5422124"/>
            <a:ext cx="816322" cy="37334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30CE066E-634D-264C-869C-78DA5F0A37CD}"/>
              </a:ext>
            </a:extLst>
          </p:cNvPr>
          <p:cNvSpPr/>
          <p:nvPr/>
        </p:nvSpPr>
        <p:spPr>
          <a:xfrm>
            <a:off x="5142315" y="5557865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AC141C07-BF2B-7F46-BDEB-A7D30364A7EE}"/>
              </a:ext>
            </a:extLst>
          </p:cNvPr>
          <p:cNvSpPr txBox="1"/>
          <p:nvPr/>
        </p:nvSpPr>
        <p:spPr>
          <a:xfrm>
            <a:off x="5097743" y="5483410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C3C01EA1-A5E7-A74A-8A09-436D6196A564}"/>
              </a:ext>
            </a:extLst>
          </p:cNvPr>
          <p:cNvCxnSpPr>
            <a:cxnSpLocks/>
          </p:cNvCxnSpPr>
          <p:nvPr/>
        </p:nvCxnSpPr>
        <p:spPr>
          <a:xfrm flipH="1">
            <a:off x="5726287" y="5658153"/>
            <a:ext cx="3263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9D7F764F-38E1-3244-B352-B29E65960585}"/>
              </a:ext>
            </a:extLst>
          </p:cNvPr>
          <p:cNvCxnSpPr>
            <a:cxnSpLocks/>
          </p:cNvCxnSpPr>
          <p:nvPr/>
        </p:nvCxnSpPr>
        <p:spPr>
          <a:xfrm flipH="1" flipV="1">
            <a:off x="5678181" y="5402635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94884100-1800-F245-A617-EC004432F8A8}"/>
              </a:ext>
            </a:extLst>
          </p:cNvPr>
          <p:cNvCxnSpPr>
            <a:cxnSpLocks/>
          </p:cNvCxnSpPr>
          <p:nvPr/>
        </p:nvCxnSpPr>
        <p:spPr>
          <a:xfrm flipV="1">
            <a:off x="5064967" y="5405434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4129918-5562-5443-8C42-6BA02AE3A0B8}"/>
              </a:ext>
            </a:extLst>
          </p:cNvPr>
          <p:cNvCxnSpPr>
            <a:cxnSpLocks/>
          </p:cNvCxnSpPr>
          <p:nvPr/>
        </p:nvCxnSpPr>
        <p:spPr>
          <a:xfrm flipH="1" flipV="1">
            <a:off x="4943486" y="5678709"/>
            <a:ext cx="1437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27">
            <a:extLst>
              <a:ext uri="{FF2B5EF4-FFF2-40B4-BE49-F238E27FC236}">
                <a16:creationId xmlns:a16="http://schemas.microsoft.com/office/drawing/2014/main" id="{0997E803-D071-8C41-BF66-FAA69183B7E2}"/>
              </a:ext>
            </a:extLst>
          </p:cNvPr>
          <p:cNvSpPr/>
          <p:nvPr/>
        </p:nvSpPr>
        <p:spPr>
          <a:xfrm>
            <a:off x="6059644" y="5456282"/>
            <a:ext cx="1006138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D328873D-2ECA-534D-8BFC-CA893A4ECF53}"/>
              </a:ext>
            </a:extLst>
          </p:cNvPr>
          <p:cNvSpPr/>
          <p:nvPr/>
        </p:nvSpPr>
        <p:spPr>
          <a:xfrm>
            <a:off x="5228510" y="5233460"/>
            <a:ext cx="336718" cy="32810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D7E91E43-0BF4-414E-86F3-7A009FA8609F}"/>
              </a:ext>
            </a:extLst>
          </p:cNvPr>
          <p:cNvCxnSpPr>
            <a:cxnSpLocks/>
          </p:cNvCxnSpPr>
          <p:nvPr/>
        </p:nvCxnSpPr>
        <p:spPr>
          <a:xfrm flipH="1">
            <a:off x="5216385" y="5390036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B72900C1-43B8-844F-A2C5-A40991F7BCA8}"/>
              </a:ext>
            </a:extLst>
          </p:cNvPr>
          <p:cNvCxnSpPr>
            <a:cxnSpLocks/>
          </p:cNvCxnSpPr>
          <p:nvPr/>
        </p:nvCxnSpPr>
        <p:spPr>
          <a:xfrm flipH="1">
            <a:off x="5561093" y="5398841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915E1261-64DE-C642-AF83-A5ADF9ABB5C0}"/>
              </a:ext>
            </a:extLst>
          </p:cNvPr>
          <p:cNvCxnSpPr>
            <a:cxnSpLocks/>
            <a:stCxn id="244" idx="1"/>
            <a:endCxn id="244" idx="3"/>
          </p:cNvCxnSpPr>
          <p:nvPr/>
        </p:nvCxnSpPr>
        <p:spPr>
          <a:xfrm>
            <a:off x="7904312" y="5616780"/>
            <a:ext cx="3720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A1E750B9-527B-6344-9247-00F58A2203A4}"/>
              </a:ext>
            </a:extLst>
          </p:cNvPr>
          <p:cNvCxnSpPr>
            <a:cxnSpLocks/>
          </p:cNvCxnSpPr>
          <p:nvPr/>
        </p:nvCxnSpPr>
        <p:spPr>
          <a:xfrm flipH="1">
            <a:off x="7065189" y="5657913"/>
            <a:ext cx="45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F1C84D2-3021-CF43-8B80-5EC8011C80A9}"/>
              </a:ext>
            </a:extLst>
          </p:cNvPr>
          <p:cNvCxnSpPr>
            <a:cxnSpLocks/>
          </p:cNvCxnSpPr>
          <p:nvPr/>
        </p:nvCxnSpPr>
        <p:spPr>
          <a:xfrm flipV="1">
            <a:off x="6053494" y="5616780"/>
            <a:ext cx="1017015" cy="147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Rectangle 231">
            <a:extLst>
              <a:ext uri="{FF2B5EF4-FFF2-40B4-BE49-F238E27FC236}">
                <a16:creationId xmlns:a16="http://schemas.microsoft.com/office/drawing/2014/main" id="{726B9618-F7F3-D049-B73B-A336F0CDCC6A}"/>
              </a:ext>
            </a:extLst>
          </p:cNvPr>
          <p:cNvSpPr/>
          <p:nvPr/>
        </p:nvSpPr>
        <p:spPr>
          <a:xfrm>
            <a:off x="4668817" y="5121315"/>
            <a:ext cx="232730" cy="3366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707ABCBA-8FA9-8D49-9D66-461457E4E7E1}"/>
              </a:ext>
            </a:extLst>
          </p:cNvPr>
          <p:cNvSpPr/>
          <p:nvPr/>
        </p:nvSpPr>
        <p:spPr>
          <a:xfrm>
            <a:off x="10661202" y="5501402"/>
            <a:ext cx="867980" cy="6226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22804B89-35CC-BD49-8CAD-D5D278B4A0A5}"/>
              </a:ext>
            </a:extLst>
          </p:cNvPr>
          <p:cNvSpPr/>
          <p:nvPr/>
        </p:nvSpPr>
        <p:spPr>
          <a:xfrm>
            <a:off x="4662346" y="5785129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CC34AB41-AA32-E34D-9A32-A9AD96FCBA56}"/>
              </a:ext>
            </a:extLst>
          </p:cNvPr>
          <p:cNvCxnSpPr>
            <a:cxnSpLocks/>
          </p:cNvCxnSpPr>
          <p:nvPr/>
        </p:nvCxnSpPr>
        <p:spPr>
          <a:xfrm flipH="1">
            <a:off x="5138345" y="3391325"/>
            <a:ext cx="54617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EC1D558-A380-6E48-BB07-09EC3D91CE0B}"/>
              </a:ext>
            </a:extLst>
          </p:cNvPr>
          <p:cNvSpPr/>
          <p:nvPr/>
        </p:nvSpPr>
        <p:spPr>
          <a:xfrm>
            <a:off x="5223208" y="3223480"/>
            <a:ext cx="336718" cy="328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3442BC7-7D54-6C4E-9698-A6FA16A0BCE1}"/>
              </a:ext>
            </a:extLst>
          </p:cNvPr>
          <p:cNvSpPr/>
          <p:nvPr/>
        </p:nvSpPr>
        <p:spPr>
          <a:xfrm>
            <a:off x="6035809" y="1110092"/>
            <a:ext cx="89065" cy="339030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accent4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BB79929-FB90-CD4F-98C3-31511970A8CE}"/>
              </a:ext>
            </a:extLst>
          </p:cNvPr>
          <p:cNvCxnSpPr>
            <a:cxnSpLocks/>
          </p:cNvCxnSpPr>
          <p:nvPr/>
        </p:nvCxnSpPr>
        <p:spPr>
          <a:xfrm flipH="1">
            <a:off x="5221469" y="3378726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129F38B0-802E-5745-9D42-D5FB29D19EBB}"/>
              </a:ext>
            </a:extLst>
          </p:cNvPr>
          <p:cNvSpPr/>
          <p:nvPr/>
        </p:nvSpPr>
        <p:spPr>
          <a:xfrm>
            <a:off x="7767110" y="240921"/>
            <a:ext cx="788909" cy="5980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466EB07C-5B2A-5D4A-A4D3-8C37E2238F30}"/>
              </a:ext>
            </a:extLst>
          </p:cNvPr>
          <p:cNvSpPr/>
          <p:nvPr/>
        </p:nvSpPr>
        <p:spPr>
          <a:xfrm>
            <a:off x="4400078" y="292869"/>
            <a:ext cx="788909" cy="5980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6ED165-9FFE-1D4C-B483-EF3C688BE704}"/>
              </a:ext>
            </a:extLst>
          </p:cNvPr>
          <p:cNvSpPr txBox="1"/>
          <p:nvPr/>
        </p:nvSpPr>
        <p:spPr>
          <a:xfrm>
            <a:off x="8281831" y="-31177"/>
            <a:ext cx="3629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Is this correct? Do </a:t>
            </a:r>
            <a:r>
              <a:rPr lang="en-US" sz="1400" i="1" u="sng" dirty="0">
                <a:solidFill>
                  <a:srgbClr val="FF0000"/>
                </a:solidFill>
              </a:rPr>
              <a:t>all</a:t>
            </a:r>
            <a:r>
              <a:rPr lang="en-US" sz="1400" dirty="0">
                <a:solidFill>
                  <a:srgbClr val="FF0000"/>
                </a:solidFill>
              </a:rPr>
              <a:t> bond pads have a buried junction so that they don’t get anodized?</a:t>
            </a: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461682F2-B92C-1E44-97DD-E696BFBB296C}"/>
              </a:ext>
            </a:extLst>
          </p:cNvPr>
          <p:cNvSpPr/>
          <p:nvPr/>
        </p:nvSpPr>
        <p:spPr>
          <a:xfrm>
            <a:off x="7114005" y="3053994"/>
            <a:ext cx="773700" cy="725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>
            <a:extLst>
              <a:ext uri="{FF2B5EF4-FFF2-40B4-BE49-F238E27FC236}">
                <a16:creationId xmlns:a16="http://schemas.microsoft.com/office/drawing/2014/main" id="{FDF535C3-AB9A-EF44-8A91-9610239C9924}"/>
              </a:ext>
            </a:extLst>
          </p:cNvPr>
          <p:cNvSpPr/>
          <p:nvPr/>
        </p:nvSpPr>
        <p:spPr>
          <a:xfrm>
            <a:off x="7012756" y="3671766"/>
            <a:ext cx="125675" cy="1096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04511B61-1AB5-BE4F-8CA5-CE358B220503}"/>
              </a:ext>
            </a:extLst>
          </p:cNvPr>
          <p:cNvCxnSpPr>
            <a:cxnSpLocks/>
          </p:cNvCxnSpPr>
          <p:nvPr/>
        </p:nvCxnSpPr>
        <p:spPr>
          <a:xfrm>
            <a:off x="7087126" y="3438532"/>
            <a:ext cx="0" cy="208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DBC36600-B4BE-6942-841E-A59235758658}"/>
              </a:ext>
            </a:extLst>
          </p:cNvPr>
          <p:cNvCxnSpPr>
            <a:cxnSpLocks/>
          </p:cNvCxnSpPr>
          <p:nvPr/>
        </p:nvCxnSpPr>
        <p:spPr>
          <a:xfrm>
            <a:off x="7125040" y="3647339"/>
            <a:ext cx="4237" cy="1454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E2FBC096-0D88-904C-889A-989DF3C3F1D4}"/>
              </a:ext>
            </a:extLst>
          </p:cNvPr>
          <p:cNvCxnSpPr>
            <a:cxnSpLocks/>
          </p:cNvCxnSpPr>
          <p:nvPr/>
        </p:nvCxnSpPr>
        <p:spPr>
          <a:xfrm flipH="1">
            <a:off x="7081848" y="3646603"/>
            <a:ext cx="45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B86CD6D7-9098-2C4C-B017-F850B5FAE106}"/>
              </a:ext>
            </a:extLst>
          </p:cNvPr>
          <p:cNvSpPr txBox="1"/>
          <p:nvPr/>
        </p:nvSpPr>
        <p:spPr>
          <a:xfrm>
            <a:off x="6827200" y="2765845"/>
            <a:ext cx="135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Anodized oxide</a:t>
            </a:r>
            <a:endParaRPr lang="en-US" baseline="-250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96DAF6D-E94D-DF4A-ADD9-FDF8426D5552}"/>
              </a:ext>
            </a:extLst>
          </p:cNvPr>
          <p:cNvCxnSpPr>
            <a:cxnSpLocks/>
          </p:cNvCxnSpPr>
          <p:nvPr/>
        </p:nvCxnSpPr>
        <p:spPr>
          <a:xfrm flipH="1">
            <a:off x="7102975" y="3312953"/>
            <a:ext cx="172187" cy="23348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DBBEAF2A-7A5D-894B-968D-6E29E769BF99}"/>
              </a:ext>
            </a:extLst>
          </p:cNvPr>
          <p:cNvCxnSpPr>
            <a:cxnSpLocks/>
          </p:cNvCxnSpPr>
          <p:nvPr/>
        </p:nvCxnSpPr>
        <p:spPr>
          <a:xfrm flipH="1">
            <a:off x="6079372" y="3310903"/>
            <a:ext cx="1195790" cy="29407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24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 261">
            <a:extLst>
              <a:ext uri="{FF2B5EF4-FFF2-40B4-BE49-F238E27FC236}">
                <a16:creationId xmlns:a16="http://schemas.microsoft.com/office/drawing/2014/main" id="{17BA3D94-1083-C94A-A950-8D7500EDD86F}"/>
              </a:ext>
            </a:extLst>
          </p:cNvPr>
          <p:cNvSpPr/>
          <p:nvPr/>
        </p:nvSpPr>
        <p:spPr>
          <a:xfrm>
            <a:off x="9260283" y="1574995"/>
            <a:ext cx="2714473" cy="166141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BC8F29-33E0-634B-AC27-8C6F9898B455}"/>
              </a:ext>
            </a:extLst>
          </p:cNvPr>
          <p:cNvSpPr/>
          <p:nvPr/>
        </p:nvSpPr>
        <p:spPr>
          <a:xfrm>
            <a:off x="9944939" y="1806709"/>
            <a:ext cx="1351113" cy="1328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688052D1-054F-9946-9190-F92CE08D1E3D}"/>
              </a:ext>
            </a:extLst>
          </p:cNvPr>
          <p:cNvSpPr/>
          <p:nvPr/>
        </p:nvSpPr>
        <p:spPr>
          <a:xfrm>
            <a:off x="5145078" y="130428"/>
            <a:ext cx="3617258" cy="72578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F2667065-481F-F24C-B1B9-C06893FA045A}"/>
              </a:ext>
            </a:extLst>
          </p:cNvPr>
          <p:cNvSpPr/>
          <p:nvPr/>
        </p:nvSpPr>
        <p:spPr>
          <a:xfrm>
            <a:off x="5294439" y="385407"/>
            <a:ext cx="3197318" cy="72578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DD5180E7-1942-AE43-B31B-5C88BAE354B1}"/>
              </a:ext>
            </a:extLst>
          </p:cNvPr>
          <p:cNvSpPr/>
          <p:nvPr/>
        </p:nvSpPr>
        <p:spPr>
          <a:xfrm>
            <a:off x="6231018" y="1059962"/>
            <a:ext cx="370135" cy="1686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A71FCE64-FE6D-D146-9AC7-07AA36763508}"/>
              </a:ext>
            </a:extLst>
          </p:cNvPr>
          <p:cNvSpPr/>
          <p:nvPr/>
        </p:nvSpPr>
        <p:spPr>
          <a:xfrm>
            <a:off x="5293661" y="1098775"/>
            <a:ext cx="331675" cy="1081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541FC3D5-92AA-1546-A5B8-EF7279CD96C2}"/>
              </a:ext>
            </a:extLst>
          </p:cNvPr>
          <p:cNvSpPr/>
          <p:nvPr/>
        </p:nvSpPr>
        <p:spPr>
          <a:xfrm>
            <a:off x="5141262" y="862539"/>
            <a:ext cx="281344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A862DBE7-2240-E349-A8F3-19522F48C97B}"/>
              </a:ext>
            </a:extLst>
          </p:cNvPr>
          <p:cNvSpPr/>
          <p:nvPr/>
        </p:nvSpPr>
        <p:spPr>
          <a:xfrm>
            <a:off x="7326888" y="591784"/>
            <a:ext cx="1425765" cy="611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8AFC11A8-4C1C-8E44-9824-E2230E340272}"/>
              </a:ext>
            </a:extLst>
          </p:cNvPr>
          <p:cNvSpPr/>
          <p:nvPr/>
        </p:nvSpPr>
        <p:spPr>
          <a:xfrm>
            <a:off x="5138607" y="1330888"/>
            <a:ext cx="3614046" cy="7257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24BEE34-2685-4B4B-9C96-FA2184F2E2CF}"/>
              </a:ext>
            </a:extLst>
          </p:cNvPr>
          <p:cNvSpPr txBox="1"/>
          <p:nvPr/>
        </p:nvSpPr>
        <p:spPr>
          <a:xfrm>
            <a:off x="6293792" y="1521724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942EC2BC-8BAB-D540-A835-646ACD4E6363}"/>
              </a:ext>
            </a:extLst>
          </p:cNvPr>
          <p:cNvSpPr/>
          <p:nvPr/>
        </p:nvSpPr>
        <p:spPr>
          <a:xfrm>
            <a:off x="8380573" y="856126"/>
            <a:ext cx="372080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60DF1F21-6D31-904B-87D4-46FC3FCA6885}"/>
              </a:ext>
            </a:extLst>
          </p:cNvPr>
          <p:cNvCxnSpPr>
            <a:cxnSpLocks/>
          </p:cNvCxnSpPr>
          <p:nvPr/>
        </p:nvCxnSpPr>
        <p:spPr>
          <a:xfrm>
            <a:off x="8380573" y="864290"/>
            <a:ext cx="0" cy="3421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Trapezoid 206">
            <a:extLst>
              <a:ext uri="{FF2B5EF4-FFF2-40B4-BE49-F238E27FC236}">
                <a16:creationId xmlns:a16="http://schemas.microsoft.com/office/drawing/2014/main" id="{D0109685-13C5-CC44-BB9B-90EFCEE4F0B1}"/>
              </a:ext>
            </a:extLst>
          </p:cNvPr>
          <p:cNvSpPr/>
          <p:nvPr/>
        </p:nvSpPr>
        <p:spPr>
          <a:xfrm rot="10800000">
            <a:off x="7644268" y="588418"/>
            <a:ext cx="724699" cy="265155"/>
          </a:xfrm>
          <a:prstGeom prst="trapezoi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0BFE6730-7C7F-8C41-8A11-48CBAB101F37}"/>
              </a:ext>
            </a:extLst>
          </p:cNvPr>
          <p:cNvSpPr txBox="1"/>
          <p:nvPr/>
        </p:nvSpPr>
        <p:spPr>
          <a:xfrm>
            <a:off x="7288951" y="531034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D7112D3F-C16C-FE4A-A483-22A25C0B4790}"/>
              </a:ext>
            </a:extLst>
          </p:cNvPr>
          <p:cNvSpPr txBox="1"/>
          <p:nvPr/>
        </p:nvSpPr>
        <p:spPr>
          <a:xfrm>
            <a:off x="7609053" y="808391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wiring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3359416E-B250-D04A-AA3E-92B8CB414457}"/>
              </a:ext>
            </a:extLst>
          </p:cNvPr>
          <p:cNvCxnSpPr>
            <a:cxnSpLocks/>
          </p:cNvCxnSpPr>
          <p:nvPr/>
        </p:nvCxnSpPr>
        <p:spPr>
          <a:xfrm flipV="1">
            <a:off x="5131246" y="1035353"/>
            <a:ext cx="291361" cy="14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4379E239-5205-3549-99C6-B657CCE1758A}"/>
              </a:ext>
            </a:extLst>
          </p:cNvPr>
          <p:cNvCxnSpPr>
            <a:cxnSpLocks/>
          </p:cNvCxnSpPr>
          <p:nvPr/>
        </p:nvCxnSpPr>
        <p:spPr>
          <a:xfrm>
            <a:off x="5422607" y="862539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9091C39D-B3F1-CA46-8469-3C810988A29A}"/>
              </a:ext>
            </a:extLst>
          </p:cNvPr>
          <p:cNvCxnSpPr>
            <a:cxnSpLocks/>
          </p:cNvCxnSpPr>
          <p:nvPr/>
        </p:nvCxnSpPr>
        <p:spPr>
          <a:xfrm flipH="1">
            <a:off x="5609522" y="813795"/>
            <a:ext cx="54617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rapezoid 225">
            <a:extLst>
              <a:ext uri="{FF2B5EF4-FFF2-40B4-BE49-F238E27FC236}">
                <a16:creationId xmlns:a16="http://schemas.microsoft.com/office/drawing/2014/main" id="{75A5A1E2-F564-EE48-BFF7-2D47B3D78B45}"/>
              </a:ext>
            </a:extLst>
          </p:cNvPr>
          <p:cNvSpPr/>
          <p:nvPr/>
        </p:nvSpPr>
        <p:spPr>
          <a:xfrm>
            <a:off x="5473831" y="833284"/>
            <a:ext cx="816322" cy="37334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8FDACB33-A563-6741-8EC2-9EF15E10AAA6}"/>
              </a:ext>
            </a:extLst>
          </p:cNvPr>
          <p:cNvSpPr/>
          <p:nvPr/>
        </p:nvSpPr>
        <p:spPr>
          <a:xfrm>
            <a:off x="5618576" y="969025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63E6BEF5-7D85-994F-A194-8503696F753F}"/>
              </a:ext>
            </a:extLst>
          </p:cNvPr>
          <p:cNvSpPr txBox="1"/>
          <p:nvPr/>
        </p:nvSpPr>
        <p:spPr>
          <a:xfrm>
            <a:off x="5574004" y="894570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B605D24C-E4A1-AE4C-889B-D83A7774B928}"/>
              </a:ext>
            </a:extLst>
          </p:cNvPr>
          <p:cNvCxnSpPr>
            <a:cxnSpLocks/>
          </p:cNvCxnSpPr>
          <p:nvPr/>
        </p:nvCxnSpPr>
        <p:spPr>
          <a:xfrm flipH="1">
            <a:off x="6202548" y="1080888"/>
            <a:ext cx="3263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E42F2CA0-EC7A-0441-8BA7-6D94CF9F1D2F}"/>
              </a:ext>
            </a:extLst>
          </p:cNvPr>
          <p:cNvCxnSpPr>
            <a:cxnSpLocks/>
          </p:cNvCxnSpPr>
          <p:nvPr/>
        </p:nvCxnSpPr>
        <p:spPr>
          <a:xfrm flipH="1" flipV="1">
            <a:off x="6154442" y="813795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F3468554-A301-F94B-9872-5FDC6AA8C4D7}"/>
              </a:ext>
            </a:extLst>
          </p:cNvPr>
          <p:cNvCxnSpPr>
            <a:cxnSpLocks/>
          </p:cNvCxnSpPr>
          <p:nvPr/>
        </p:nvCxnSpPr>
        <p:spPr>
          <a:xfrm flipV="1">
            <a:off x="5541228" y="816594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85003A09-CB48-4040-9AD1-0016DBB52A50}"/>
              </a:ext>
            </a:extLst>
          </p:cNvPr>
          <p:cNvCxnSpPr>
            <a:cxnSpLocks/>
          </p:cNvCxnSpPr>
          <p:nvPr/>
        </p:nvCxnSpPr>
        <p:spPr>
          <a:xfrm flipH="1" flipV="1">
            <a:off x="5419747" y="1089869"/>
            <a:ext cx="1437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Rectangle 232">
            <a:extLst>
              <a:ext uri="{FF2B5EF4-FFF2-40B4-BE49-F238E27FC236}">
                <a16:creationId xmlns:a16="http://schemas.microsoft.com/office/drawing/2014/main" id="{82CEAF6D-3893-F84C-AB03-BA5978D78E76}"/>
              </a:ext>
            </a:extLst>
          </p:cNvPr>
          <p:cNvSpPr/>
          <p:nvPr/>
        </p:nvSpPr>
        <p:spPr>
          <a:xfrm>
            <a:off x="6535905" y="866500"/>
            <a:ext cx="1006138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53D8B3BB-C4F5-6F43-B8A3-02A0E5E7BF47}"/>
              </a:ext>
            </a:extLst>
          </p:cNvPr>
          <p:cNvSpPr/>
          <p:nvPr/>
        </p:nvSpPr>
        <p:spPr>
          <a:xfrm>
            <a:off x="5704771" y="644620"/>
            <a:ext cx="336718" cy="32810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346F0C24-4DA1-E04F-B335-DB68330AD451}"/>
              </a:ext>
            </a:extLst>
          </p:cNvPr>
          <p:cNvCxnSpPr>
            <a:cxnSpLocks/>
          </p:cNvCxnSpPr>
          <p:nvPr/>
        </p:nvCxnSpPr>
        <p:spPr>
          <a:xfrm flipH="1">
            <a:off x="5692646" y="801196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B0273207-E08F-AD4C-9E46-62BA32079A88}"/>
              </a:ext>
            </a:extLst>
          </p:cNvPr>
          <p:cNvCxnSpPr>
            <a:cxnSpLocks/>
          </p:cNvCxnSpPr>
          <p:nvPr/>
        </p:nvCxnSpPr>
        <p:spPr>
          <a:xfrm flipH="1">
            <a:off x="6037354" y="810001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6BC7B65D-48D5-AD4A-940B-4170170D4D51}"/>
              </a:ext>
            </a:extLst>
          </p:cNvPr>
          <p:cNvCxnSpPr>
            <a:cxnSpLocks/>
            <a:stCxn id="197" idx="1"/>
            <a:endCxn id="197" idx="3"/>
          </p:cNvCxnSpPr>
          <p:nvPr/>
        </p:nvCxnSpPr>
        <p:spPr>
          <a:xfrm>
            <a:off x="8380573" y="1027940"/>
            <a:ext cx="3720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4B4E6399-41C2-C445-B556-A866A5991C5E}"/>
              </a:ext>
            </a:extLst>
          </p:cNvPr>
          <p:cNvCxnSpPr>
            <a:cxnSpLocks/>
          </p:cNvCxnSpPr>
          <p:nvPr/>
        </p:nvCxnSpPr>
        <p:spPr>
          <a:xfrm flipV="1">
            <a:off x="6529755" y="1027940"/>
            <a:ext cx="1017015" cy="147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Rectangle 239">
            <a:extLst>
              <a:ext uri="{FF2B5EF4-FFF2-40B4-BE49-F238E27FC236}">
                <a16:creationId xmlns:a16="http://schemas.microsoft.com/office/drawing/2014/main" id="{214D82D4-8AF2-C344-88A6-E44B0633A064}"/>
              </a:ext>
            </a:extLst>
          </p:cNvPr>
          <p:cNvSpPr/>
          <p:nvPr/>
        </p:nvSpPr>
        <p:spPr>
          <a:xfrm>
            <a:off x="5145078" y="532475"/>
            <a:ext cx="232730" cy="3366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FA08E22B-EF84-4F40-911B-BBA7B4DB782B}"/>
              </a:ext>
            </a:extLst>
          </p:cNvPr>
          <p:cNvSpPr/>
          <p:nvPr/>
        </p:nvSpPr>
        <p:spPr>
          <a:xfrm>
            <a:off x="5138607" y="1196289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519DF3B8-89B8-AD41-8F58-D89AA55A9189}"/>
              </a:ext>
            </a:extLst>
          </p:cNvPr>
          <p:cNvCxnSpPr>
            <a:cxnSpLocks/>
          </p:cNvCxnSpPr>
          <p:nvPr/>
        </p:nvCxnSpPr>
        <p:spPr>
          <a:xfrm>
            <a:off x="6523809" y="859542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Rectangle 222">
            <a:extLst>
              <a:ext uri="{FF2B5EF4-FFF2-40B4-BE49-F238E27FC236}">
                <a16:creationId xmlns:a16="http://schemas.microsoft.com/office/drawing/2014/main" id="{8581E8C3-2894-1443-8308-85EE289560A4}"/>
              </a:ext>
            </a:extLst>
          </p:cNvPr>
          <p:cNvSpPr/>
          <p:nvPr/>
        </p:nvSpPr>
        <p:spPr>
          <a:xfrm>
            <a:off x="7483933" y="1094236"/>
            <a:ext cx="125675" cy="1096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12CC42D-2B0C-5C46-9B08-E30B094FB0A8}"/>
              </a:ext>
            </a:extLst>
          </p:cNvPr>
          <p:cNvCxnSpPr>
            <a:cxnSpLocks/>
          </p:cNvCxnSpPr>
          <p:nvPr/>
        </p:nvCxnSpPr>
        <p:spPr>
          <a:xfrm>
            <a:off x="7558303" y="861002"/>
            <a:ext cx="0" cy="208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66E6DA52-2B3D-F84E-B91D-73AF62377367}"/>
              </a:ext>
            </a:extLst>
          </p:cNvPr>
          <p:cNvCxnSpPr>
            <a:cxnSpLocks/>
          </p:cNvCxnSpPr>
          <p:nvPr/>
        </p:nvCxnSpPr>
        <p:spPr>
          <a:xfrm>
            <a:off x="7596217" y="1069809"/>
            <a:ext cx="4237" cy="1454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FEA185C5-E6A1-D643-8B19-1803D86564DA}"/>
              </a:ext>
            </a:extLst>
          </p:cNvPr>
          <p:cNvCxnSpPr>
            <a:cxnSpLocks/>
          </p:cNvCxnSpPr>
          <p:nvPr/>
        </p:nvCxnSpPr>
        <p:spPr>
          <a:xfrm flipH="1">
            <a:off x="7553025" y="1069073"/>
            <a:ext cx="45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0" name="Trapezoid 259">
            <a:extLst>
              <a:ext uri="{FF2B5EF4-FFF2-40B4-BE49-F238E27FC236}">
                <a16:creationId xmlns:a16="http://schemas.microsoft.com/office/drawing/2014/main" id="{C098CEB1-648F-2549-A482-07C2FD3A8AF8}"/>
              </a:ext>
            </a:extLst>
          </p:cNvPr>
          <p:cNvSpPr/>
          <p:nvPr/>
        </p:nvSpPr>
        <p:spPr>
          <a:xfrm rot="10800000">
            <a:off x="7760700" y="368945"/>
            <a:ext cx="506174" cy="265154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Trapezoid 260">
            <a:extLst>
              <a:ext uri="{FF2B5EF4-FFF2-40B4-BE49-F238E27FC236}">
                <a16:creationId xmlns:a16="http://schemas.microsoft.com/office/drawing/2014/main" id="{ED5D9650-C8CF-4B49-AE1A-F18A81AF21A7}"/>
              </a:ext>
            </a:extLst>
          </p:cNvPr>
          <p:cNvSpPr/>
          <p:nvPr/>
        </p:nvSpPr>
        <p:spPr>
          <a:xfrm rot="10800000">
            <a:off x="5463973" y="344282"/>
            <a:ext cx="1758303" cy="384392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Trapezoid 257">
            <a:extLst>
              <a:ext uri="{FF2B5EF4-FFF2-40B4-BE49-F238E27FC236}">
                <a16:creationId xmlns:a16="http://schemas.microsoft.com/office/drawing/2014/main" id="{E026DB86-D6B2-F042-B54D-4F1B5E348E3E}"/>
              </a:ext>
            </a:extLst>
          </p:cNvPr>
          <p:cNvSpPr/>
          <p:nvPr/>
        </p:nvSpPr>
        <p:spPr>
          <a:xfrm rot="10800000">
            <a:off x="5607484" y="92769"/>
            <a:ext cx="1458780" cy="384392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Trapezoid 258">
            <a:extLst>
              <a:ext uri="{FF2B5EF4-FFF2-40B4-BE49-F238E27FC236}">
                <a16:creationId xmlns:a16="http://schemas.microsoft.com/office/drawing/2014/main" id="{9280F1B1-15A7-DA42-B9B7-252F5061A22E}"/>
              </a:ext>
            </a:extLst>
          </p:cNvPr>
          <p:cNvSpPr/>
          <p:nvPr/>
        </p:nvSpPr>
        <p:spPr>
          <a:xfrm rot="10800000">
            <a:off x="7834343" y="126515"/>
            <a:ext cx="332949" cy="282765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66F43539-5903-FE43-94EE-BAA640A31419}"/>
              </a:ext>
            </a:extLst>
          </p:cNvPr>
          <p:cNvSpPr/>
          <p:nvPr/>
        </p:nvSpPr>
        <p:spPr>
          <a:xfrm>
            <a:off x="10132072" y="1938716"/>
            <a:ext cx="988940" cy="946537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989FABF3-3E89-AA46-857D-A522B26A7B55}"/>
              </a:ext>
            </a:extLst>
          </p:cNvPr>
          <p:cNvSpPr/>
          <p:nvPr/>
        </p:nvSpPr>
        <p:spPr>
          <a:xfrm>
            <a:off x="9574959" y="1553730"/>
            <a:ext cx="435599" cy="116701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85D59C5A-787E-544B-872D-7AA89B1522D6}"/>
              </a:ext>
            </a:extLst>
          </p:cNvPr>
          <p:cNvSpPr/>
          <p:nvPr/>
        </p:nvSpPr>
        <p:spPr>
          <a:xfrm>
            <a:off x="11236226" y="2168019"/>
            <a:ext cx="426914" cy="107968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5B9250A9-5D30-B943-B933-8D97E3260A23}"/>
              </a:ext>
            </a:extLst>
          </p:cNvPr>
          <p:cNvSpPr/>
          <p:nvPr/>
        </p:nvSpPr>
        <p:spPr>
          <a:xfrm>
            <a:off x="9256828" y="3025896"/>
            <a:ext cx="1979398" cy="22152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8F1CCDA5-E57C-0743-9933-77C9A15BED2B}"/>
              </a:ext>
            </a:extLst>
          </p:cNvPr>
          <p:cNvSpPr/>
          <p:nvPr/>
        </p:nvSpPr>
        <p:spPr>
          <a:xfrm>
            <a:off x="9771626" y="1546940"/>
            <a:ext cx="2202820" cy="32549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D1AFEEA2-4CA2-F24F-BF04-209534401E39}"/>
              </a:ext>
            </a:extLst>
          </p:cNvPr>
          <p:cNvSpPr/>
          <p:nvPr/>
        </p:nvSpPr>
        <p:spPr>
          <a:xfrm>
            <a:off x="9254340" y="1553727"/>
            <a:ext cx="326508" cy="10356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64F98A90-2384-0B44-B537-DFCD4BA623A0}"/>
              </a:ext>
            </a:extLst>
          </p:cNvPr>
          <p:cNvSpPr/>
          <p:nvPr/>
        </p:nvSpPr>
        <p:spPr>
          <a:xfrm>
            <a:off x="11226374" y="1776520"/>
            <a:ext cx="426913" cy="2269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B1AB987F-646E-FC4E-AFD5-43CC5A7FD0ED}"/>
              </a:ext>
            </a:extLst>
          </p:cNvPr>
          <p:cNvSpPr/>
          <p:nvPr/>
        </p:nvSpPr>
        <p:spPr>
          <a:xfrm>
            <a:off x="11638999" y="2317921"/>
            <a:ext cx="335758" cy="92949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2BD3A0EA-1723-C84D-AE28-D8AC5FB6C96A}"/>
              </a:ext>
            </a:extLst>
          </p:cNvPr>
          <p:cNvSpPr txBox="1"/>
          <p:nvPr/>
        </p:nvSpPr>
        <p:spPr>
          <a:xfrm>
            <a:off x="10367793" y="2226704"/>
            <a:ext cx="69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274" name="Rectangle 273">
            <a:extLst>
              <a:ext uri="{FF2B5EF4-FFF2-40B4-BE49-F238E27FC236}">
                <a16:creationId xmlns:a16="http://schemas.microsoft.com/office/drawing/2014/main" id="{DCDC6665-32BF-F446-830E-24FC35894621}"/>
              </a:ext>
            </a:extLst>
          </p:cNvPr>
          <p:cNvSpPr/>
          <p:nvPr/>
        </p:nvSpPr>
        <p:spPr>
          <a:xfrm>
            <a:off x="10187065" y="2002418"/>
            <a:ext cx="892240" cy="84267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40C9CE72-2ED0-7047-840E-6E50B8B0DE02}"/>
              </a:ext>
            </a:extLst>
          </p:cNvPr>
          <p:cNvSpPr txBox="1"/>
          <p:nvPr/>
        </p:nvSpPr>
        <p:spPr>
          <a:xfrm>
            <a:off x="9863154" y="1940649"/>
            <a:ext cx="1563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STJ</a:t>
            </a:r>
          </a:p>
          <a:p>
            <a:pPr algn="ctr"/>
            <a:r>
              <a:rPr lang="en-US" dirty="0"/>
              <a:t>(Absorber optional)</a:t>
            </a:r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8AD30252-642A-F24F-B406-9066B2350E03}"/>
              </a:ext>
            </a:extLst>
          </p:cNvPr>
          <p:cNvSpPr/>
          <p:nvPr/>
        </p:nvSpPr>
        <p:spPr>
          <a:xfrm>
            <a:off x="11022421" y="2035941"/>
            <a:ext cx="854524" cy="774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8DE11C20-6F5A-CE4B-B235-5CB5875E3B32}"/>
              </a:ext>
            </a:extLst>
          </p:cNvPr>
          <p:cNvSpPr/>
          <p:nvPr/>
        </p:nvSpPr>
        <p:spPr>
          <a:xfrm>
            <a:off x="11758045" y="1963558"/>
            <a:ext cx="216711" cy="2269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ACAEF1B0-0E1F-064A-BAFC-C8B1257AFF64}"/>
              </a:ext>
            </a:extLst>
          </p:cNvPr>
          <p:cNvSpPr/>
          <p:nvPr/>
        </p:nvSpPr>
        <p:spPr>
          <a:xfrm>
            <a:off x="9272407" y="1532852"/>
            <a:ext cx="16522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Au thermalizer</a:t>
            </a:r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3A1DD9A2-2F89-C047-A7C8-82881F6793C9}"/>
              </a:ext>
            </a:extLst>
          </p:cNvPr>
          <p:cNvSpPr/>
          <p:nvPr/>
        </p:nvSpPr>
        <p:spPr>
          <a:xfrm>
            <a:off x="10108807" y="2605050"/>
            <a:ext cx="2107958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SiN</a:t>
            </a:r>
            <a:r>
              <a:rPr lang="en-US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on Si</a:t>
            </a:r>
          </a:p>
          <a:p>
            <a:pPr algn="r"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SiN</a:t>
            </a:r>
            <a:r>
              <a:rPr lang="en-US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membrane</a:t>
            </a:r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2A616147-5D5B-2543-8FD7-2876CEE34420}"/>
              </a:ext>
            </a:extLst>
          </p:cNvPr>
          <p:cNvSpPr/>
          <p:nvPr/>
        </p:nvSpPr>
        <p:spPr>
          <a:xfrm>
            <a:off x="9860741" y="2773185"/>
            <a:ext cx="187458" cy="1671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17D616BA-155C-AB46-9198-B1651D919529}"/>
              </a:ext>
            </a:extLst>
          </p:cNvPr>
          <p:cNvSpPr/>
          <p:nvPr/>
        </p:nvSpPr>
        <p:spPr>
          <a:xfrm>
            <a:off x="9410044" y="2811661"/>
            <a:ext cx="496276" cy="8789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F76C4F45-1920-D44A-8F4E-F5D0F3340BB6}"/>
              </a:ext>
            </a:extLst>
          </p:cNvPr>
          <p:cNvSpPr/>
          <p:nvPr/>
        </p:nvSpPr>
        <p:spPr>
          <a:xfrm>
            <a:off x="10002761" y="2812263"/>
            <a:ext cx="121331" cy="7703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A961C348-1670-644D-8801-A067A7588774}"/>
              </a:ext>
            </a:extLst>
          </p:cNvPr>
          <p:cNvSpPr/>
          <p:nvPr/>
        </p:nvSpPr>
        <p:spPr>
          <a:xfrm>
            <a:off x="9260283" y="2680328"/>
            <a:ext cx="252222" cy="21968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87E737D3-9130-3347-92FA-D2E1B04A84F5}"/>
              </a:ext>
            </a:extLst>
          </p:cNvPr>
          <p:cNvSpPr/>
          <p:nvPr/>
        </p:nvSpPr>
        <p:spPr>
          <a:xfrm>
            <a:off x="6526711" y="2197363"/>
            <a:ext cx="1012425" cy="10400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EFE2019C-EDD7-1748-8370-704E1BAFF64B}"/>
              </a:ext>
            </a:extLst>
          </p:cNvPr>
          <p:cNvSpPr/>
          <p:nvPr/>
        </p:nvSpPr>
        <p:spPr>
          <a:xfrm>
            <a:off x="7329433" y="3014225"/>
            <a:ext cx="1425765" cy="611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F24BC2A3-ED73-174D-93A2-D49777713DAE}"/>
              </a:ext>
            </a:extLst>
          </p:cNvPr>
          <p:cNvSpPr/>
          <p:nvPr/>
        </p:nvSpPr>
        <p:spPr>
          <a:xfrm>
            <a:off x="5138607" y="3623023"/>
            <a:ext cx="3614046" cy="7765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062ED589-48AD-CA4B-B7A8-70D706B5ABD3}"/>
              </a:ext>
            </a:extLst>
          </p:cNvPr>
          <p:cNvSpPr txBox="1"/>
          <p:nvPr/>
        </p:nvSpPr>
        <p:spPr>
          <a:xfrm>
            <a:off x="6484111" y="3942894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66947E42-27BB-F542-9D3F-FB46016C0C6F}"/>
              </a:ext>
            </a:extLst>
          </p:cNvPr>
          <p:cNvSpPr/>
          <p:nvPr/>
        </p:nvSpPr>
        <p:spPr>
          <a:xfrm>
            <a:off x="8383118" y="3275568"/>
            <a:ext cx="372080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EE4FC28C-7467-7B4B-9743-41BFDAE63C8D}"/>
              </a:ext>
            </a:extLst>
          </p:cNvPr>
          <p:cNvCxnSpPr>
            <a:cxnSpLocks/>
          </p:cNvCxnSpPr>
          <p:nvPr/>
        </p:nvCxnSpPr>
        <p:spPr>
          <a:xfrm>
            <a:off x="8383118" y="3283732"/>
            <a:ext cx="0" cy="3421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1" name="Trapezoid 370">
            <a:extLst>
              <a:ext uri="{FF2B5EF4-FFF2-40B4-BE49-F238E27FC236}">
                <a16:creationId xmlns:a16="http://schemas.microsoft.com/office/drawing/2014/main" id="{5F6D947A-4287-9F4B-B950-D336DA8760C2}"/>
              </a:ext>
            </a:extLst>
          </p:cNvPr>
          <p:cNvSpPr/>
          <p:nvPr/>
        </p:nvSpPr>
        <p:spPr>
          <a:xfrm rot="10800000">
            <a:off x="7634941" y="2941179"/>
            <a:ext cx="724699" cy="265155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73FA2C58-BB87-E948-B99E-F35FA3D2C53B}"/>
              </a:ext>
            </a:extLst>
          </p:cNvPr>
          <p:cNvSpPr txBox="1"/>
          <p:nvPr/>
        </p:nvSpPr>
        <p:spPr>
          <a:xfrm>
            <a:off x="7291496" y="2950476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A7D205F4-27C8-3949-9A89-71C22A78B654}"/>
              </a:ext>
            </a:extLst>
          </p:cNvPr>
          <p:cNvSpPr txBox="1"/>
          <p:nvPr/>
        </p:nvSpPr>
        <p:spPr>
          <a:xfrm>
            <a:off x="7611598" y="3227833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wiring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374" name="TextBox 373">
            <a:extLst>
              <a:ext uri="{FF2B5EF4-FFF2-40B4-BE49-F238E27FC236}">
                <a16:creationId xmlns:a16="http://schemas.microsoft.com/office/drawing/2014/main" id="{5407BE41-41DD-244B-957C-C964F3ABDD1C}"/>
              </a:ext>
            </a:extLst>
          </p:cNvPr>
          <p:cNvSpPr txBox="1"/>
          <p:nvPr/>
        </p:nvSpPr>
        <p:spPr>
          <a:xfrm>
            <a:off x="6789370" y="3231465"/>
            <a:ext cx="570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376" name="Rectangle 375">
            <a:extLst>
              <a:ext uri="{FF2B5EF4-FFF2-40B4-BE49-F238E27FC236}">
                <a16:creationId xmlns:a16="http://schemas.microsoft.com/office/drawing/2014/main" id="{5897744C-208C-9845-90E5-D91245288959}"/>
              </a:ext>
            </a:extLst>
          </p:cNvPr>
          <p:cNvSpPr/>
          <p:nvPr/>
        </p:nvSpPr>
        <p:spPr>
          <a:xfrm>
            <a:off x="5343966" y="3227832"/>
            <a:ext cx="1140145" cy="265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Trapezoid 376">
            <a:extLst>
              <a:ext uri="{FF2B5EF4-FFF2-40B4-BE49-F238E27FC236}">
                <a16:creationId xmlns:a16="http://schemas.microsoft.com/office/drawing/2014/main" id="{50C79ED2-2996-5042-B6E5-4C2E1EFEB7B0}"/>
              </a:ext>
            </a:extLst>
          </p:cNvPr>
          <p:cNvSpPr/>
          <p:nvPr/>
        </p:nvSpPr>
        <p:spPr>
          <a:xfrm rot="10800000">
            <a:off x="7849661" y="2285776"/>
            <a:ext cx="506174" cy="265154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Rectangle 385">
            <a:extLst>
              <a:ext uri="{FF2B5EF4-FFF2-40B4-BE49-F238E27FC236}">
                <a16:creationId xmlns:a16="http://schemas.microsoft.com/office/drawing/2014/main" id="{DCDA8BB8-C83A-BF4E-9B20-86963CCFFE82}"/>
              </a:ext>
            </a:extLst>
          </p:cNvPr>
          <p:cNvSpPr/>
          <p:nvPr/>
        </p:nvSpPr>
        <p:spPr>
          <a:xfrm>
            <a:off x="308855" y="2277760"/>
            <a:ext cx="42068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(On EXAFS pixels only): Pattern lift-off mask for absorbers, deposit </a:t>
            </a:r>
            <a:r>
              <a:rPr lang="en-US" dirty="0" err="1">
                <a:ea typeface="Calibri" panose="020F0502020204030204" pitchFamily="34" charset="0"/>
                <a:cs typeface="Times New Roman" panose="02020603050405020304" pitchFamily="18" charset="0"/>
              </a:rPr>
              <a:t>Ti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 seed layer, fully oxidize it and deposit Pb by lift-off. </a:t>
            </a:r>
          </a:p>
        </p:txBody>
      </p:sp>
      <p:sp>
        <p:nvSpPr>
          <p:cNvPr id="387" name="Rectangle 386">
            <a:extLst>
              <a:ext uri="{FF2B5EF4-FFF2-40B4-BE49-F238E27FC236}">
                <a16:creationId xmlns:a16="http://schemas.microsoft.com/office/drawing/2014/main" id="{99B210AC-A368-1D4D-972B-AA2B34469203}"/>
              </a:ext>
            </a:extLst>
          </p:cNvPr>
          <p:cNvSpPr/>
          <p:nvPr/>
        </p:nvSpPr>
        <p:spPr>
          <a:xfrm>
            <a:off x="5146771" y="2708312"/>
            <a:ext cx="231037" cy="2916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8" name="Rectangle 387">
            <a:extLst>
              <a:ext uri="{FF2B5EF4-FFF2-40B4-BE49-F238E27FC236}">
                <a16:creationId xmlns:a16="http://schemas.microsoft.com/office/drawing/2014/main" id="{CB2F1AED-8CA4-B946-B38B-2975F4A302E7}"/>
              </a:ext>
            </a:extLst>
          </p:cNvPr>
          <p:cNvSpPr/>
          <p:nvPr/>
        </p:nvSpPr>
        <p:spPr>
          <a:xfrm>
            <a:off x="8427919" y="2722600"/>
            <a:ext cx="324734" cy="2916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38D53F09-D111-9140-B89C-C4F36B159ED8}"/>
              </a:ext>
            </a:extLst>
          </p:cNvPr>
          <p:cNvSpPr txBox="1"/>
          <p:nvPr/>
        </p:nvSpPr>
        <p:spPr>
          <a:xfrm>
            <a:off x="6306723" y="2280750"/>
            <a:ext cx="144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</a:t>
            </a:r>
            <a:r>
              <a:rPr lang="en-US" dirty="0">
                <a:solidFill>
                  <a:schemeClr val="bg1"/>
                </a:solidFill>
              </a:rPr>
              <a:t>b  absorbe</a:t>
            </a:r>
            <a:r>
              <a:rPr lang="en-US" dirty="0"/>
              <a:t>r</a:t>
            </a:r>
          </a:p>
          <a:p>
            <a:pPr algn="ctr"/>
            <a:r>
              <a:rPr lang="en-US" dirty="0"/>
              <a:t>(</a:t>
            </a:r>
            <a:r>
              <a:rPr lang="en-US" dirty="0">
                <a:solidFill>
                  <a:schemeClr val="bg1"/>
                </a:solidFill>
              </a:rPr>
              <a:t>EXAFS only</a:t>
            </a:r>
            <a:r>
              <a:rPr lang="en-US" dirty="0"/>
              <a:t>)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0D3744D-C4A0-A842-A7E7-AA262339D038}"/>
              </a:ext>
            </a:extLst>
          </p:cNvPr>
          <p:cNvSpPr txBox="1"/>
          <p:nvPr/>
        </p:nvSpPr>
        <p:spPr>
          <a:xfrm>
            <a:off x="5047312" y="2093521"/>
            <a:ext cx="1350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 bond</a:t>
            </a:r>
          </a:p>
          <a:p>
            <a:r>
              <a:rPr lang="en-US" dirty="0"/>
              <a:t>pads</a:t>
            </a:r>
          </a:p>
        </p:txBody>
      </p:sp>
      <p:pic>
        <p:nvPicPr>
          <p:cNvPr id="392" name="Picture 391">
            <a:extLst>
              <a:ext uri="{FF2B5EF4-FFF2-40B4-BE49-F238E27FC236}">
                <a16:creationId xmlns:a16="http://schemas.microsoft.com/office/drawing/2014/main" id="{E5077226-1DB1-874E-8E39-E33306AB4B2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550" t="45556" r="6214" b="18834"/>
          <a:stretch/>
        </p:blipFill>
        <p:spPr>
          <a:xfrm rot="16200000">
            <a:off x="1442355" y="4512945"/>
            <a:ext cx="1753538" cy="2587060"/>
          </a:xfrm>
          <a:prstGeom prst="rect">
            <a:avLst/>
          </a:prstGeom>
        </p:spPr>
      </p:pic>
      <p:sp>
        <p:nvSpPr>
          <p:cNvPr id="393" name="Rectangle 392">
            <a:extLst>
              <a:ext uri="{FF2B5EF4-FFF2-40B4-BE49-F238E27FC236}">
                <a16:creationId xmlns:a16="http://schemas.microsoft.com/office/drawing/2014/main" id="{B12995CD-F7DC-E644-A166-D2526C3B7581}"/>
              </a:ext>
            </a:extLst>
          </p:cNvPr>
          <p:cNvSpPr/>
          <p:nvPr/>
        </p:nvSpPr>
        <p:spPr>
          <a:xfrm>
            <a:off x="308855" y="4482769"/>
            <a:ext cx="4020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Frame and connections for anodization</a:t>
            </a:r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1F0F5944-21F0-F740-8D99-DF904D7274EC}"/>
              </a:ext>
            </a:extLst>
          </p:cNvPr>
          <p:cNvSpPr/>
          <p:nvPr/>
        </p:nvSpPr>
        <p:spPr>
          <a:xfrm>
            <a:off x="2725693" y="5931154"/>
            <a:ext cx="19126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Alignment</a:t>
            </a:r>
          </a:p>
          <a:p>
            <a:pPr algn="r"/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marks</a:t>
            </a:r>
          </a:p>
        </p:txBody>
      </p:sp>
      <p:cxnSp>
        <p:nvCxnSpPr>
          <p:cNvPr id="395" name="Straight Arrow Connector 394">
            <a:extLst>
              <a:ext uri="{FF2B5EF4-FFF2-40B4-BE49-F238E27FC236}">
                <a16:creationId xmlns:a16="http://schemas.microsoft.com/office/drawing/2014/main" id="{0B5A6F9C-353B-C34B-98F8-DA8E7951D167}"/>
              </a:ext>
            </a:extLst>
          </p:cNvPr>
          <p:cNvCxnSpPr>
            <a:cxnSpLocks/>
          </p:cNvCxnSpPr>
          <p:nvPr/>
        </p:nvCxnSpPr>
        <p:spPr>
          <a:xfrm>
            <a:off x="743476" y="4795623"/>
            <a:ext cx="27432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Arrow Connector 395">
            <a:extLst>
              <a:ext uri="{FF2B5EF4-FFF2-40B4-BE49-F238E27FC236}">
                <a16:creationId xmlns:a16="http://schemas.microsoft.com/office/drawing/2014/main" id="{E9F90F4C-FF8D-4F42-AF5F-2906375FAB58}"/>
              </a:ext>
            </a:extLst>
          </p:cNvPr>
          <p:cNvCxnSpPr>
            <a:cxnSpLocks/>
          </p:cNvCxnSpPr>
          <p:nvPr/>
        </p:nvCxnSpPr>
        <p:spPr>
          <a:xfrm>
            <a:off x="1877668" y="4795623"/>
            <a:ext cx="27432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Arrow Connector 396">
            <a:extLst>
              <a:ext uri="{FF2B5EF4-FFF2-40B4-BE49-F238E27FC236}">
                <a16:creationId xmlns:a16="http://schemas.microsoft.com/office/drawing/2014/main" id="{7F48EDB2-9D83-C14E-890A-E46723B2963D}"/>
              </a:ext>
            </a:extLst>
          </p:cNvPr>
          <p:cNvCxnSpPr>
            <a:cxnSpLocks/>
          </p:cNvCxnSpPr>
          <p:nvPr/>
        </p:nvCxnSpPr>
        <p:spPr>
          <a:xfrm>
            <a:off x="2105866" y="4795623"/>
            <a:ext cx="27432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Arrow Connector 397">
            <a:extLst>
              <a:ext uri="{FF2B5EF4-FFF2-40B4-BE49-F238E27FC236}">
                <a16:creationId xmlns:a16="http://schemas.microsoft.com/office/drawing/2014/main" id="{DC5DB7C6-EAA6-E34D-A92E-A2CA725CD8F2}"/>
              </a:ext>
            </a:extLst>
          </p:cNvPr>
          <p:cNvCxnSpPr>
            <a:cxnSpLocks/>
          </p:cNvCxnSpPr>
          <p:nvPr/>
        </p:nvCxnSpPr>
        <p:spPr>
          <a:xfrm>
            <a:off x="2314049" y="4795623"/>
            <a:ext cx="274320" cy="27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84516D22-0A53-1349-A841-C825A2C745D4}"/>
              </a:ext>
            </a:extLst>
          </p:cNvPr>
          <p:cNvCxnSpPr>
            <a:cxnSpLocks/>
          </p:cNvCxnSpPr>
          <p:nvPr/>
        </p:nvCxnSpPr>
        <p:spPr>
          <a:xfrm flipH="1">
            <a:off x="3523807" y="6420400"/>
            <a:ext cx="329406" cy="369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Rectangle 429">
            <a:extLst>
              <a:ext uri="{FF2B5EF4-FFF2-40B4-BE49-F238E27FC236}">
                <a16:creationId xmlns:a16="http://schemas.microsoft.com/office/drawing/2014/main" id="{2A0034CD-0144-1546-A7A1-D501B5212AEF}"/>
              </a:ext>
            </a:extLst>
          </p:cNvPr>
          <p:cNvSpPr/>
          <p:nvPr/>
        </p:nvSpPr>
        <p:spPr>
          <a:xfrm>
            <a:off x="304337" y="3668692"/>
            <a:ext cx="42937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Pattern back side of wafer, reactive-ion-etch through Si until Si</a:t>
            </a:r>
            <a:r>
              <a:rPr lang="en-US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 to form membrane.</a:t>
            </a:r>
          </a:p>
        </p:txBody>
      </p:sp>
      <p:sp>
        <p:nvSpPr>
          <p:cNvPr id="431" name="Rectangle 430">
            <a:extLst>
              <a:ext uri="{FF2B5EF4-FFF2-40B4-BE49-F238E27FC236}">
                <a16:creationId xmlns:a16="http://schemas.microsoft.com/office/drawing/2014/main" id="{5F98B23F-9F6F-A747-B1B4-86137CBCB8C4}"/>
              </a:ext>
            </a:extLst>
          </p:cNvPr>
          <p:cNvSpPr/>
          <p:nvPr/>
        </p:nvSpPr>
        <p:spPr>
          <a:xfrm>
            <a:off x="7506644" y="3452666"/>
            <a:ext cx="128430" cy="145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2" name="Straight Connector 431">
            <a:extLst>
              <a:ext uri="{FF2B5EF4-FFF2-40B4-BE49-F238E27FC236}">
                <a16:creationId xmlns:a16="http://schemas.microsoft.com/office/drawing/2014/main" id="{BAC51EC4-BB15-724D-9076-3E3467A6977E}"/>
              </a:ext>
            </a:extLst>
          </p:cNvPr>
          <p:cNvCxnSpPr>
            <a:cxnSpLocks/>
          </p:cNvCxnSpPr>
          <p:nvPr/>
        </p:nvCxnSpPr>
        <p:spPr>
          <a:xfrm>
            <a:off x="7581014" y="3241998"/>
            <a:ext cx="0" cy="208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2508FA52-3BAE-2245-A25A-473EC629BCDA}"/>
              </a:ext>
            </a:extLst>
          </p:cNvPr>
          <p:cNvCxnSpPr>
            <a:cxnSpLocks/>
          </p:cNvCxnSpPr>
          <p:nvPr/>
        </p:nvCxnSpPr>
        <p:spPr>
          <a:xfrm>
            <a:off x="7619337" y="3457790"/>
            <a:ext cx="4237" cy="1454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" name="Rectangle 439">
            <a:extLst>
              <a:ext uri="{FF2B5EF4-FFF2-40B4-BE49-F238E27FC236}">
                <a16:creationId xmlns:a16="http://schemas.microsoft.com/office/drawing/2014/main" id="{B5C44D12-6A38-D84E-BE91-66EFF0937944}"/>
              </a:ext>
            </a:extLst>
          </p:cNvPr>
          <p:cNvSpPr/>
          <p:nvPr/>
        </p:nvSpPr>
        <p:spPr>
          <a:xfrm>
            <a:off x="6249362" y="3480977"/>
            <a:ext cx="370135" cy="1686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4E2F84D4-7BDA-0B44-AF01-7F2D398EF072}"/>
              </a:ext>
            </a:extLst>
          </p:cNvPr>
          <p:cNvSpPr/>
          <p:nvPr/>
        </p:nvSpPr>
        <p:spPr>
          <a:xfrm>
            <a:off x="5312005" y="3519790"/>
            <a:ext cx="331675" cy="1081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3942A5DE-4039-B84F-9599-1E53B5AECA7E}"/>
              </a:ext>
            </a:extLst>
          </p:cNvPr>
          <p:cNvSpPr/>
          <p:nvPr/>
        </p:nvSpPr>
        <p:spPr>
          <a:xfrm>
            <a:off x="5148973" y="3283554"/>
            <a:ext cx="281344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18857D95-8532-9448-AD26-34F551C4BB16}"/>
              </a:ext>
            </a:extLst>
          </p:cNvPr>
          <p:cNvCxnSpPr>
            <a:cxnSpLocks/>
          </p:cNvCxnSpPr>
          <p:nvPr/>
        </p:nvCxnSpPr>
        <p:spPr>
          <a:xfrm flipV="1">
            <a:off x="5149590" y="3456368"/>
            <a:ext cx="291361" cy="14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4" name="Straight Connector 443">
            <a:extLst>
              <a:ext uri="{FF2B5EF4-FFF2-40B4-BE49-F238E27FC236}">
                <a16:creationId xmlns:a16="http://schemas.microsoft.com/office/drawing/2014/main" id="{6152E29F-5D1B-3D4F-A41B-2655F3B22483}"/>
              </a:ext>
            </a:extLst>
          </p:cNvPr>
          <p:cNvCxnSpPr>
            <a:cxnSpLocks/>
          </p:cNvCxnSpPr>
          <p:nvPr/>
        </p:nvCxnSpPr>
        <p:spPr>
          <a:xfrm>
            <a:off x="5440951" y="3283554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5" name="Straight Connector 444">
            <a:extLst>
              <a:ext uri="{FF2B5EF4-FFF2-40B4-BE49-F238E27FC236}">
                <a16:creationId xmlns:a16="http://schemas.microsoft.com/office/drawing/2014/main" id="{C70047C8-EDB7-484E-B591-D6FD80D6F1BB}"/>
              </a:ext>
            </a:extLst>
          </p:cNvPr>
          <p:cNvCxnSpPr>
            <a:cxnSpLocks/>
          </p:cNvCxnSpPr>
          <p:nvPr/>
        </p:nvCxnSpPr>
        <p:spPr>
          <a:xfrm flipH="1">
            <a:off x="5627866" y="3234810"/>
            <a:ext cx="54617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Trapezoid 445">
            <a:extLst>
              <a:ext uri="{FF2B5EF4-FFF2-40B4-BE49-F238E27FC236}">
                <a16:creationId xmlns:a16="http://schemas.microsoft.com/office/drawing/2014/main" id="{BF0EC6D8-18D1-2647-976E-5BBFBC2A7580}"/>
              </a:ext>
            </a:extLst>
          </p:cNvPr>
          <p:cNvSpPr/>
          <p:nvPr/>
        </p:nvSpPr>
        <p:spPr>
          <a:xfrm>
            <a:off x="5492175" y="3254299"/>
            <a:ext cx="816322" cy="37334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Rectangle 446">
            <a:extLst>
              <a:ext uri="{FF2B5EF4-FFF2-40B4-BE49-F238E27FC236}">
                <a16:creationId xmlns:a16="http://schemas.microsoft.com/office/drawing/2014/main" id="{470C0B94-BC80-CE49-AD72-7E7440A53D23}"/>
              </a:ext>
            </a:extLst>
          </p:cNvPr>
          <p:cNvSpPr/>
          <p:nvPr/>
        </p:nvSpPr>
        <p:spPr>
          <a:xfrm>
            <a:off x="5636920" y="3390040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0173F3B5-6232-F941-90E8-E6C232AAFBF8}"/>
              </a:ext>
            </a:extLst>
          </p:cNvPr>
          <p:cNvCxnSpPr>
            <a:cxnSpLocks/>
          </p:cNvCxnSpPr>
          <p:nvPr/>
        </p:nvCxnSpPr>
        <p:spPr>
          <a:xfrm flipH="1">
            <a:off x="6220892" y="3501903"/>
            <a:ext cx="3263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9" name="Straight Connector 448">
            <a:extLst>
              <a:ext uri="{FF2B5EF4-FFF2-40B4-BE49-F238E27FC236}">
                <a16:creationId xmlns:a16="http://schemas.microsoft.com/office/drawing/2014/main" id="{3278F2BD-3E89-324A-8AD1-B9050C6ADC03}"/>
              </a:ext>
            </a:extLst>
          </p:cNvPr>
          <p:cNvCxnSpPr>
            <a:cxnSpLocks/>
          </p:cNvCxnSpPr>
          <p:nvPr/>
        </p:nvCxnSpPr>
        <p:spPr>
          <a:xfrm flipH="1" flipV="1">
            <a:off x="6172786" y="3234810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49C8EC7-7FC3-F544-B5D7-BBEDC3768ED0}"/>
              </a:ext>
            </a:extLst>
          </p:cNvPr>
          <p:cNvCxnSpPr>
            <a:cxnSpLocks/>
          </p:cNvCxnSpPr>
          <p:nvPr/>
        </p:nvCxnSpPr>
        <p:spPr>
          <a:xfrm flipV="1">
            <a:off x="5559572" y="3237609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38D727B0-1086-6244-8F0A-D0D404068D06}"/>
              </a:ext>
            </a:extLst>
          </p:cNvPr>
          <p:cNvCxnSpPr>
            <a:cxnSpLocks/>
          </p:cNvCxnSpPr>
          <p:nvPr/>
        </p:nvCxnSpPr>
        <p:spPr>
          <a:xfrm flipH="1" flipV="1">
            <a:off x="5438091" y="3510884"/>
            <a:ext cx="1437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0" name="Rectangle 379">
            <a:extLst>
              <a:ext uri="{FF2B5EF4-FFF2-40B4-BE49-F238E27FC236}">
                <a16:creationId xmlns:a16="http://schemas.microsoft.com/office/drawing/2014/main" id="{2BE84046-979F-7B44-AB69-28E1B7B87CE1}"/>
              </a:ext>
            </a:extLst>
          </p:cNvPr>
          <p:cNvSpPr/>
          <p:nvPr/>
        </p:nvSpPr>
        <p:spPr>
          <a:xfrm>
            <a:off x="5141152" y="3601443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EB725AEF-3D5A-6F41-B132-558CF77C10EA}"/>
              </a:ext>
            </a:extLst>
          </p:cNvPr>
          <p:cNvSpPr txBox="1"/>
          <p:nvPr/>
        </p:nvSpPr>
        <p:spPr>
          <a:xfrm>
            <a:off x="6725756" y="3507404"/>
            <a:ext cx="77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</a:t>
            </a:r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FF04CE47-2401-2448-A53A-97BE6E14EF2D}"/>
              </a:ext>
            </a:extLst>
          </p:cNvPr>
          <p:cNvSpPr/>
          <p:nvPr/>
        </p:nvSpPr>
        <p:spPr>
          <a:xfrm>
            <a:off x="6459856" y="3237397"/>
            <a:ext cx="1109657" cy="3642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A82D073E-E325-2646-B024-5D3870BBD06D}"/>
              </a:ext>
            </a:extLst>
          </p:cNvPr>
          <p:cNvCxnSpPr>
            <a:cxnSpLocks/>
          </p:cNvCxnSpPr>
          <p:nvPr/>
        </p:nvCxnSpPr>
        <p:spPr>
          <a:xfrm>
            <a:off x="6459596" y="3263095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C9C8CEEE-7C24-894F-9E8E-96E584BD6911}"/>
              </a:ext>
            </a:extLst>
          </p:cNvPr>
          <p:cNvCxnSpPr>
            <a:cxnSpLocks/>
          </p:cNvCxnSpPr>
          <p:nvPr/>
        </p:nvCxnSpPr>
        <p:spPr>
          <a:xfrm>
            <a:off x="6445906" y="3248030"/>
            <a:ext cx="8978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4" name="Rectangle 463">
            <a:extLst>
              <a:ext uri="{FF2B5EF4-FFF2-40B4-BE49-F238E27FC236}">
                <a16:creationId xmlns:a16="http://schemas.microsoft.com/office/drawing/2014/main" id="{BE80A3A7-2DD6-BB43-907A-79DA79493AD8}"/>
              </a:ext>
            </a:extLst>
          </p:cNvPr>
          <p:cNvSpPr/>
          <p:nvPr/>
        </p:nvSpPr>
        <p:spPr>
          <a:xfrm>
            <a:off x="308855" y="478557"/>
            <a:ext cx="416617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Spin on and pattern PR using “bond pad” mask. This also provides the pattern for Au thermalizer. Deposit thin </a:t>
            </a:r>
            <a:r>
              <a:rPr lang="en-US" dirty="0" err="1">
                <a:ea typeface="Calibri" panose="020F0502020204030204" pitchFamily="34" charset="0"/>
                <a:cs typeface="Times New Roman" panose="02020603050405020304" pitchFamily="18" charset="0"/>
              </a:rPr>
              <a:t>Ti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 sticking layer and thick Au bonding / thermalization layer and pattern by life-off.</a:t>
            </a:r>
          </a:p>
        </p:txBody>
      </p:sp>
      <p:sp>
        <p:nvSpPr>
          <p:cNvPr id="465" name="Rectangle 464">
            <a:extLst>
              <a:ext uri="{FF2B5EF4-FFF2-40B4-BE49-F238E27FC236}">
                <a16:creationId xmlns:a16="http://schemas.microsoft.com/office/drawing/2014/main" id="{D0861883-8CB2-CE49-9F1B-675C6753AC11}"/>
              </a:ext>
            </a:extLst>
          </p:cNvPr>
          <p:cNvSpPr/>
          <p:nvPr/>
        </p:nvSpPr>
        <p:spPr>
          <a:xfrm>
            <a:off x="5711303" y="3081946"/>
            <a:ext cx="336066" cy="3128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CEBCE8B1-0F37-1948-B06B-1EF48D5E9B1C}"/>
              </a:ext>
            </a:extLst>
          </p:cNvPr>
          <p:cNvCxnSpPr>
            <a:cxnSpLocks/>
          </p:cNvCxnSpPr>
          <p:nvPr/>
        </p:nvCxnSpPr>
        <p:spPr>
          <a:xfrm flipH="1">
            <a:off x="5710990" y="3222211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Straight Connector 452">
            <a:extLst>
              <a:ext uri="{FF2B5EF4-FFF2-40B4-BE49-F238E27FC236}">
                <a16:creationId xmlns:a16="http://schemas.microsoft.com/office/drawing/2014/main" id="{9C30A66C-A59C-2740-9098-403CCDB934CA}"/>
              </a:ext>
            </a:extLst>
          </p:cNvPr>
          <p:cNvCxnSpPr>
            <a:cxnSpLocks/>
          </p:cNvCxnSpPr>
          <p:nvPr/>
        </p:nvCxnSpPr>
        <p:spPr>
          <a:xfrm flipH="1">
            <a:off x="6055698" y="3231016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FDF07EC9-6B91-5C4C-9E75-E2C624A0BC29}"/>
              </a:ext>
            </a:extLst>
          </p:cNvPr>
          <p:cNvCxnSpPr>
            <a:cxnSpLocks/>
          </p:cNvCxnSpPr>
          <p:nvPr/>
        </p:nvCxnSpPr>
        <p:spPr>
          <a:xfrm>
            <a:off x="8383118" y="3433094"/>
            <a:ext cx="3720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Connector 369">
            <a:extLst>
              <a:ext uri="{FF2B5EF4-FFF2-40B4-BE49-F238E27FC236}">
                <a16:creationId xmlns:a16="http://schemas.microsoft.com/office/drawing/2014/main" id="{10CCA354-0157-0C41-98CE-8BB655E3E6DA}"/>
              </a:ext>
            </a:extLst>
          </p:cNvPr>
          <p:cNvCxnSpPr>
            <a:cxnSpLocks/>
          </p:cNvCxnSpPr>
          <p:nvPr/>
        </p:nvCxnSpPr>
        <p:spPr>
          <a:xfrm>
            <a:off x="6463874" y="3409944"/>
            <a:ext cx="1117214" cy="255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>
            <a:extLst>
              <a:ext uri="{FF2B5EF4-FFF2-40B4-BE49-F238E27FC236}">
                <a16:creationId xmlns:a16="http://schemas.microsoft.com/office/drawing/2014/main" id="{EE45E7BB-FC0B-6B43-B662-13204C750FCE}"/>
              </a:ext>
            </a:extLst>
          </p:cNvPr>
          <p:cNvCxnSpPr>
            <a:cxnSpLocks/>
          </p:cNvCxnSpPr>
          <p:nvPr/>
        </p:nvCxnSpPr>
        <p:spPr>
          <a:xfrm flipH="1">
            <a:off x="7575736" y="3450069"/>
            <a:ext cx="45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7" name="TextBox 466">
            <a:extLst>
              <a:ext uri="{FF2B5EF4-FFF2-40B4-BE49-F238E27FC236}">
                <a16:creationId xmlns:a16="http://schemas.microsoft.com/office/drawing/2014/main" id="{B20AAEAA-9191-ED41-BD8A-BB4FD3D97C00}"/>
              </a:ext>
            </a:extLst>
          </p:cNvPr>
          <p:cNvSpPr txBox="1"/>
          <p:nvPr/>
        </p:nvSpPr>
        <p:spPr>
          <a:xfrm>
            <a:off x="6771069" y="851688"/>
            <a:ext cx="7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468" name="Rectangle 467">
            <a:extLst>
              <a:ext uri="{FF2B5EF4-FFF2-40B4-BE49-F238E27FC236}">
                <a16:creationId xmlns:a16="http://schemas.microsoft.com/office/drawing/2014/main" id="{72394A47-0FFB-2145-9379-063E81FA1E64}"/>
              </a:ext>
            </a:extLst>
          </p:cNvPr>
          <p:cNvSpPr/>
          <p:nvPr/>
        </p:nvSpPr>
        <p:spPr>
          <a:xfrm>
            <a:off x="6543231" y="4525379"/>
            <a:ext cx="1012425" cy="104003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9" name="Rectangle 468">
            <a:extLst>
              <a:ext uri="{FF2B5EF4-FFF2-40B4-BE49-F238E27FC236}">
                <a16:creationId xmlns:a16="http://schemas.microsoft.com/office/drawing/2014/main" id="{782CABA4-90D4-544C-AAEE-19D4AE37CF85}"/>
              </a:ext>
            </a:extLst>
          </p:cNvPr>
          <p:cNvSpPr/>
          <p:nvPr/>
        </p:nvSpPr>
        <p:spPr>
          <a:xfrm>
            <a:off x="7345953" y="5342241"/>
            <a:ext cx="1425765" cy="6117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FC1C45B9-5527-D741-A383-4BB4F2C0F316}"/>
              </a:ext>
            </a:extLst>
          </p:cNvPr>
          <p:cNvSpPr/>
          <p:nvPr/>
        </p:nvSpPr>
        <p:spPr>
          <a:xfrm>
            <a:off x="5155127" y="5951039"/>
            <a:ext cx="3614046" cy="77653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>
            <a:extLst>
              <a:ext uri="{FF2B5EF4-FFF2-40B4-BE49-F238E27FC236}">
                <a16:creationId xmlns:a16="http://schemas.microsoft.com/office/drawing/2014/main" id="{13DFC742-881D-4C4E-8D33-A983820F8BB8}"/>
              </a:ext>
            </a:extLst>
          </p:cNvPr>
          <p:cNvSpPr/>
          <p:nvPr/>
        </p:nvSpPr>
        <p:spPr>
          <a:xfrm>
            <a:off x="8399638" y="5603584"/>
            <a:ext cx="372080" cy="34362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0B3C3225-81C6-DE47-AD83-615855C1D764}"/>
              </a:ext>
            </a:extLst>
          </p:cNvPr>
          <p:cNvCxnSpPr>
            <a:cxnSpLocks/>
          </p:cNvCxnSpPr>
          <p:nvPr/>
        </p:nvCxnSpPr>
        <p:spPr>
          <a:xfrm>
            <a:off x="8399638" y="5611748"/>
            <a:ext cx="0" cy="3421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4" name="Trapezoid 473">
            <a:extLst>
              <a:ext uri="{FF2B5EF4-FFF2-40B4-BE49-F238E27FC236}">
                <a16:creationId xmlns:a16="http://schemas.microsoft.com/office/drawing/2014/main" id="{0AB573E3-4073-1446-B249-8274895B5CFE}"/>
              </a:ext>
            </a:extLst>
          </p:cNvPr>
          <p:cNvSpPr/>
          <p:nvPr/>
        </p:nvSpPr>
        <p:spPr>
          <a:xfrm rot="10800000">
            <a:off x="7651461" y="5269195"/>
            <a:ext cx="724699" cy="265155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TextBox 474">
            <a:extLst>
              <a:ext uri="{FF2B5EF4-FFF2-40B4-BE49-F238E27FC236}">
                <a16:creationId xmlns:a16="http://schemas.microsoft.com/office/drawing/2014/main" id="{874DAE94-9DA2-804D-98F0-158950B3DD72}"/>
              </a:ext>
            </a:extLst>
          </p:cNvPr>
          <p:cNvSpPr txBox="1"/>
          <p:nvPr/>
        </p:nvSpPr>
        <p:spPr>
          <a:xfrm>
            <a:off x="7308016" y="5278492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Nb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476" name="TextBox 475">
            <a:extLst>
              <a:ext uri="{FF2B5EF4-FFF2-40B4-BE49-F238E27FC236}">
                <a16:creationId xmlns:a16="http://schemas.microsoft.com/office/drawing/2014/main" id="{68122CC2-403A-5C48-9596-DCCD7220E3DA}"/>
              </a:ext>
            </a:extLst>
          </p:cNvPr>
          <p:cNvSpPr txBox="1"/>
          <p:nvPr/>
        </p:nvSpPr>
        <p:spPr>
          <a:xfrm>
            <a:off x="7628118" y="5555849"/>
            <a:ext cx="816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wiring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477" name="TextBox 476">
            <a:extLst>
              <a:ext uri="{FF2B5EF4-FFF2-40B4-BE49-F238E27FC236}">
                <a16:creationId xmlns:a16="http://schemas.microsoft.com/office/drawing/2014/main" id="{2282A336-887C-1F46-BCDD-D232F98C2E88}"/>
              </a:ext>
            </a:extLst>
          </p:cNvPr>
          <p:cNvSpPr txBox="1"/>
          <p:nvPr/>
        </p:nvSpPr>
        <p:spPr>
          <a:xfrm>
            <a:off x="6805890" y="5559481"/>
            <a:ext cx="570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479" name="Rectangle 478">
            <a:extLst>
              <a:ext uri="{FF2B5EF4-FFF2-40B4-BE49-F238E27FC236}">
                <a16:creationId xmlns:a16="http://schemas.microsoft.com/office/drawing/2014/main" id="{FA5B99FB-056E-0242-AE25-101AB0EE9CD2}"/>
              </a:ext>
            </a:extLst>
          </p:cNvPr>
          <p:cNvSpPr/>
          <p:nvPr/>
        </p:nvSpPr>
        <p:spPr>
          <a:xfrm>
            <a:off x="5360486" y="5555848"/>
            <a:ext cx="1140145" cy="265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Trapezoid 479">
            <a:extLst>
              <a:ext uri="{FF2B5EF4-FFF2-40B4-BE49-F238E27FC236}">
                <a16:creationId xmlns:a16="http://schemas.microsoft.com/office/drawing/2014/main" id="{D73440C0-0D6A-FD4A-B4D3-D786F3A0C830}"/>
              </a:ext>
            </a:extLst>
          </p:cNvPr>
          <p:cNvSpPr/>
          <p:nvPr/>
        </p:nvSpPr>
        <p:spPr>
          <a:xfrm rot="10800000">
            <a:off x="7866181" y="4613792"/>
            <a:ext cx="506174" cy="265154"/>
          </a:xfrm>
          <a:prstGeom prst="trapezoi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Rectangle 480">
            <a:extLst>
              <a:ext uri="{FF2B5EF4-FFF2-40B4-BE49-F238E27FC236}">
                <a16:creationId xmlns:a16="http://schemas.microsoft.com/office/drawing/2014/main" id="{123015BC-0609-4445-B5CD-EC6F7FD34282}"/>
              </a:ext>
            </a:extLst>
          </p:cNvPr>
          <p:cNvSpPr/>
          <p:nvPr/>
        </p:nvSpPr>
        <p:spPr>
          <a:xfrm>
            <a:off x="5163291" y="5036328"/>
            <a:ext cx="214517" cy="2916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2" name="Rectangle 481">
            <a:extLst>
              <a:ext uri="{FF2B5EF4-FFF2-40B4-BE49-F238E27FC236}">
                <a16:creationId xmlns:a16="http://schemas.microsoft.com/office/drawing/2014/main" id="{61C54F9C-885C-104A-B5B6-4BD4D9F5EC70}"/>
              </a:ext>
            </a:extLst>
          </p:cNvPr>
          <p:cNvSpPr/>
          <p:nvPr/>
        </p:nvSpPr>
        <p:spPr>
          <a:xfrm>
            <a:off x="8444439" y="5050616"/>
            <a:ext cx="324734" cy="29162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5" name="Rectangle 484">
            <a:extLst>
              <a:ext uri="{FF2B5EF4-FFF2-40B4-BE49-F238E27FC236}">
                <a16:creationId xmlns:a16="http://schemas.microsoft.com/office/drawing/2014/main" id="{95B3D7C1-203B-124A-BBA5-CEED2F2A4186}"/>
              </a:ext>
            </a:extLst>
          </p:cNvPr>
          <p:cNvSpPr/>
          <p:nvPr/>
        </p:nvSpPr>
        <p:spPr>
          <a:xfrm>
            <a:off x="7523164" y="5780682"/>
            <a:ext cx="128430" cy="145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6" name="Straight Connector 485">
            <a:extLst>
              <a:ext uri="{FF2B5EF4-FFF2-40B4-BE49-F238E27FC236}">
                <a16:creationId xmlns:a16="http://schemas.microsoft.com/office/drawing/2014/main" id="{92B3034A-F4BF-A94A-9CE7-62709D2518C5}"/>
              </a:ext>
            </a:extLst>
          </p:cNvPr>
          <p:cNvCxnSpPr>
            <a:cxnSpLocks/>
          </p:cNvCxnSpPr>
          <p:nvPr/>
        </p:nvCxnSpPr>
        <p:spPr>
          <a:xfrm>
            <a:off x="7597534" y="5570014"/>
            <a:ext cx="0" cy="20807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Straight Connector 486">
            <a:extLst>
              <a:ext uri="{FF2B5EF4-FFF2-40B4-BE49-F238E27FC236}">
                <a16:creationId xmlns:a16="http://schemas.microsoft.com/office/drawing/2014/main" id="{A57C0F85-CACF-8647-B5D3-FB7B645FA3C4}"/>
              </a:ext>
            </a:extLst>
          </p:cNvPr>
          <p:cNvCxnSpPr>
            <a:cxnSpLocks/>
          </p:cNvCxnSpPr>
          <p:nvPr/>
        </p:nvCxnSpPr>
        <p:spPr>
          <a:xfrm>
            <a:off x="7635857" y="5785806"/>
            <a:ext cx="4237" cy="14548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8" name="Rectangle 487">
            <a:extLst>
              <a:ext uri="{FF2B5EF4-FFF2-40B4-BE49-F238E27FC236}">
                <a16:creationId xmlns:a16="http://schemas.microsoft.com/office/drawing/2014/main" id="{100A3A86-05D6-5147-8074-78CE07311105}"/>
              </a:ext>
            </a:extLst>
          </p:cNvPr>
          <p:cNvSpPr/>
          <p:nvPr/>
        </p:nvSpPr>
        <p:spPr>
          <a:xfrm>
            <a:off x="6265882" y="5808993"/>
            <a:ext cx="370135" cy="1686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Rectangle 488">
            <a:extLst>
              <a:ext uri="{FF2B5EF4-FFF2-40B4-BE49-F238E27FC236}">
                <a16:creationId xmlns:a16="http://schemas.microsoft.com/office/drawing/2014/main" id="{C951BD97-E288-9D40-89E1-770376412119}"/>
              </a:ext>
            </a:extLst>
          </p:cNvPr>
          <p:cNvSpPr/>
          <p:nvPr/>
        </p:nvSpPr>
        <p:spPr>
          <a:xfrm>
            <a:off x="5328525" y="5847806"/>
            <a:ext cx="331675" cy="1081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Rectangle 489">
            <a:extLst>
              <a:ext uri="{FF2B5EF4-FFF2-40B4-BE49-F238E27FC236}">
                <a16:creationId xmlns:a16="http://schemas.microsoft.com/office/drawing/2014/main" id="{616CDE66-7C1A-0748-9318-35572C4CF62F}"/>
              </a:ext>
            </a:extLst>
          </p:cNvPr>
          <p:cNvSpPr/>
          <p:nvPr/>
        </p:nvSpPr>
        <p:spPr>
          <a:xfrm>
            <a:off x="5165493" y="5611570"/>
            <a:ext cx="281344" cy="3358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1" name="Straight Connector 490">
            <a:extLst>
              <a:ext uri="{FF2B5EF4-FFF2-40B4-BE49-F238E27FC236}">
                <a16:creationId xmlns:a16="http://schemas.microsoft.com/office/drawing/2014/main" id="{3892CF3B-D448-574D-9CE1-EEBECCFF1139}"/>
              </a:ext>
            </a:extLst>
          </p:cNvPr>
          <p:cNvCxnSpPr>
            <a:cxnSpLocks/>
          </p:cNvCxnSpPr>
          <p:nvPr/>
        </p:nvCxnSpPr>
        <p:spPr>
          <a:xfrm flipV="1">
            <a:off x="5166110" y="5784384"/>
            <a:ext cx="291361" cy="146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2" name="Straight Connector 491">
            <a:extLst>
              <a:ext uri="{FF2B5EF4-FFF2-40B4-BE49-F238E27FC236}">
                <a16:creationId xmlns:a16="http://schemas.microsoft.com/office/drawing/2014/main" id="{799FEE20-3A72-774C-8B9F-A87807F70D52}"/>
              </a:ext>
            </a:extLst>
          </p:cNvPr>
          <p:cNvCxnSpPr>
            <a:cxnSpLocks/>
          </p:cNvCxnSpPr>
          <p:nvPr/>
        </p:nvCxnSpPr>
        <p:spPr>
          <a:xfrm>
            <a:off x="5457471" y="5611570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F1FFD776-EE09-E240-819E-3AC29B46D686}"/>
              </a:ext>
            </a:extLst>
          </p:cNvPr>
          <p:cNvCxnSpPr>
            <a:cxnSpLocks/>
          </p:cNvCxnSpPr>
          <p:nvPr/>
        </p:nvCxnSpPr>
        <p:spPr>
          <a:xfrm flipH="1">
            <a:off x="5644386" y="5562826"/>
            <a:ext cx="54617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4" name="Trapezoid 493">
            <a:extLst>
              <a:ext uri="{FF2B5EF4-FFF2-40B4-BE49-F238E27FC236}">
                <a16:creationId xmlns:a16="http://schemas.microsoft.com/office/drawing/2014/main" id="{1774CE6C-AB0E-154C-B67D-A092BF07F9F9}"/>
              </a:ext>
            </a:extLst>
          </p:cNvPr>
          <p:cNvSpPr/>
          <p:nvPr/>
        </p:nvSpPr>
        <p:spPr>
          <a:xfrm>
            <a:off x="5508695" y="5582315"/>
            <a:ext cx="816322" cy="373341"/>
          </a:xfrm>
          <a:prstGeom prst="trapezoid">
            <a:avLst>
              <a:gd name="adj" fmla="val 3475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8688B271-B868-7149-8337-F9F0794D0218}"/>
              </a:ext>
            </a:extLst>
          </p:cNvPr>
          <p:cNvSpPr/>
          <p:nvPr/>
        </p:nvSpPr>
        <p:spPr>
          <a:xfrm>
            <a:off x="5653440" y="5718056"/>
            <a:ext cx="505219" cy="2347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6" name="Straight Connector 495">
            <a:extLst>
              <a:ext uri="{FF2B5EF4-FFF2-40B4-BE49-F238E27FC236}">
                <a16:creationId xmlns:a16="http://schemas.microsoft.com/office/drawing/2014/main" id="{F6089F41-01A3-CD41-9C6C-2FA52E1059A2}"/>
              </a:ext>
            </a:extLst>
          </p:cNvPr>
          <p:cNvCxnSpPr>
            <a:cxnSpLocks/>
          </p:cNvCxnSpPr>
          <p:nvPr/>
        </p:nvCxnSpPr>
        <p:spPr>
          <a:xfrm flipH="1">
            <a:off x="6237412" y="5829919"/>
            <a:ext cx="3263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EDD29E01-BCDD-684B-A371-E4CF10A1E629}"/>
              </a:ext>
            </a:extLst>
          </p:cNvPr>
          <p:cNvCxnSpPr>
            <a:cxnSpLocks/>
          </p:cNvCxnSpPr>
          <p:nvPr/>
        </p:nvCxnSpPr>
        <p:spPr>
          <a:xfrm flipH="1" flipV="1">
            <a:off x="6189306" y="5562826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Straight Connector 497">
            <a:extLst>
              <a:ext uri="{FF2B5EF4-FFF2-40B4-BE49-F238E27FC236}">
                <a16:creationId xmlns:a16="http://schemas.microsoft.com/office/drawing/2014/main" id="{B0047F4C-EF0B-524C-816D-0467C11F7C02}"/>
              </a:ext>
            </a:extLst>
          </p:cNvPr>
          <p:cNvCxnSpPr>
            <a:cxnSpLocks/>
          </p:cNvCxnSpPr>
          <p:nvPr/>
        </p:nvCxnSpPr>
        <p:spPr>
          <a:xfrm flipV="1">
            <a:off x="5576092" y="5565625"/>
            <a:ext cx="69372" cy="2670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9" name="Straight Connector 498">
            <a:extLst>
              <a:ext uri="{FF2B5EF4-FFF2-40B4-BE49-F238E27FC236}">
                <a16:creationId xmlns:a16="http://schemas.microsoft.com/office/drawing/2014/main" id="{41D6945F-CDE0-9649-BFBD-D9FA310DC545}"/>
              </a:ext>
            </a:extLst>
          </p:cNvPr>
          <p:cNvCxnSpPr>
            <a:cxnSpLocks/>
          </p:cNvCxnSpPr>
          <p:nvPr/>
        </p:nvCxnSpPr>
        <p:spPr>
          <a:xfrm flipH="1" flipV="1">
            <a:off x="5454611" y="5838900"/>
            <a:ext cx="14375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Rectangle 499">
            <a:extLst>
              <a:ext uri="{FF2B5EF4-FFF2-40B4-BE49-F238E27FC236}">
                <a16:creationId xmlns:a16="http://schemas.microsoft.com/office/drawing/2014/main" id="{B9DB8EAD-D4C8-594A-8D47-5D96CE853570}"/>
              </a:ext>
            </a:extLst>
          </p:cNvPr>
          <p:cNvSpPr/>
          <p:nvPr/>
        </p:nvSpPr>
        <p:spPr>
          <a:xfrm>
            <a:off x="5157672" y="5929459"/>
            <a:ext cx="3614046" cy="13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2" name="Rectangle 501">
            <a:extLst>
              <a:ext uri="{FF2B5EF4-FFF2-40B4-BE49-F238E27FC236}">
                <a16:creationId xmlns:a16="http://schemas.microsoft.com/office/drawing/2014/main" id="{6C82CB7F-6598-1941-BF64-6BD1E3A37C9A}"/>
              </a:ext>
            </a:extLst>
          </p:cNvPr>
          <p:cNvSpPr/>
          <p:nvPr/>
        </p:nvSpPr>
        <p:spPr>
          <a:xfrm>
            <a:off x="6476376" y="5565413"/>
            <a:ext cx="1109657" cy="3642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3" name="Straight Connector 502">
            <a:extLst>
              <a:ext uri="{FF2B5EF4-FFF2-40B4-BE49-F238E27FC236}">
                <a16:creationId xmlns:a16="http://schemas.microsoft.com/office/drawing/2014/main" id="{560226E9-3402-404F-ADC5-20A53A0D9AD2}"/>
              </a:ext>
            </a:extLst>
          </p:cNvPr>
          <p:cNvCxnSpPr>
            <a:cxnSpLocks/>
          </p:cNvCxnSpPr>
          <p:nvPr/>
        </p:nvCxnSpPr>
        <p:spPr>
          <a:xfrm>
            <a:off x="6476116" y="5591111"/>
            <a:ext cx="0" cy="22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4" name="Straight Connector 503">
            <a:extLst>
              <a:ext uri="{FF2B5EF4-FFF2-40B4-BE49-F238E27FC236}">
                <a16:creationId xmlns:a16="http://schemas.microsoft.com/office/drawing/2014/main" id="{816D1727-BC79-9A4D-B5FD-34FA2A1402F7}"/>
              </a:ext>
            </a:extLst>
          </p:cNvPr>
          <p:cNvCxnSpPr>
            <a:cxnSpLocks/>
          </p:cNvCxnSpPr>
          <p:nvPr/>
        </p:nvCxnSpPr>
        <p:spPr>
          <a:xfrm>
            <a:off x="6474001" y="5576046"/>
            <a:ext cx="89781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5" name="Rectangle 504">
            <a:extLst>
              <a:ext uri="{FF2B5EF4-FFF2-40B4-BE49-F238E27FC236}">
                <a16:creationId xmlns:a16="http://schemas.microsoft.com/office/drawing/2014/main" id="{AE7F24DC-0856-5B4F-918D-670984F1F3A7}"/>
              </a:ext>
            </a:extLst>
          </p:cNvPr>
          <p:cNvSpPr/>
          <p:nvPr/>
        </p:nvSpPr>
        <p:spPr>
          <a:xfrm>
            <a:off x="5727823" y="5409962"/>
            <a:ext cx="336066" cy="3128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03E6788C-3FDC-1741-9728-7DEC4FA8C56C}"/>
              </a:ext>
            </a:extLst>
          </p:cNvPr>
          <p:cNvCxnSpPr>
            <a:cxnSpLocks/>
          </p:cNvCxnSpPr>
          <p:nvPr/>
        </p:nvCxnSpPr>
        <p:spPr>
          <a:xfrm flipH="1">
            <a:off x="5727510" y="5550227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7" name="Straight Connector 506">
            <a:extLst>
              <a:ext uri="{FF2B5EF4-FFF2-40B4-BE49-F238E27FC236}">
                <a16:creationId xmlns:a16="http://schemas.microsoft.com/office/drawing/2014/main" id="{40F0EFCB-A8D1-2844-ABE8-9EDDB6023083}"/>
              </a:ext>
            </a:extLst>
          </p:cNvPr>
          <p:cNvCxnSpPr>
            <a:cxnSpLocks/>
          </p:cNvCxnSpPr>
          <p:nvPr/>
        </p:nvCxnSpPr>
        <p:spPr>
          <a:xfrm flipH="1">
            <a:off x="6072218" y="5559032"/>
            <a:ext cx="0" cy="163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8" name="Straight Connector 507">
            <a:extLst>
              <a:ext uri="{FF2B5EF4-FFF2-40B4-BE49-F238E27FC236}">
                <a16:creationId xmlns:a16="http://schemas.microsoft.com/office/drawing/2014/main" id="{321D38F2-11FE-1B42-A87C-6AE6F157066C}"/>
              </a:ext>
            </a:extLst>
          </p:cNvPr>
          <p:cNvCxnSpPr>
            <a:cxnSpLocks/>
          </p:cNvCxnSpPr>
          <p:nvPr/>
        </p:nvCxnSpPr>
        <p:spPr>
          <a:xfrm>
            <a:off x="8399638" y="5761110"/>
            <a:ext cx="37208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9" name="Straight Connector 508">
            <a:extLst>
              <a:ext uri="{FF2B5EF4-FFF2-40B4-BE49-F238E27FC236}">
                <a16:creationId xmlns:a16="http://schemas.microsoft.com/office/drawing/2014/main" id="{CFA211E9-D13D-F54B-8254-0029B822023D}"/>
              </a:ext>
            </a:extLst>
          </p:cNvPr>
          <p:cNvCxnSpPr>
            <a:cxnSpLocks/>
          </p:cNvCxnSpPr>
          <p:nvPr/>
        </p:nvCxnSpPr>
        <p:spPr>
          <a:xfrm>
            <a:off x="6468819" y="5737960"/>
            <a:ext cx="1140234" cy="255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0" name="Straight Connector 509">
            <a:extLst>
              <a:ext uri="{FF2B5EF4-FFF2-40B4-BE49-F238E27FC236}">
                <a16:creationId xmlns:a16="http://schemas.microsoft.com/office/drawing/2014/main" id="{A4A52D1D-4424-9D4F-8C69-A66B5D0C76FE}"/>
              </a:ext>
            </a:extLst>
          </p:cNvPr>
          <p:cNvCxnSpPr>
            <a:cxnSpLocks/>
          </p:cNvCxnSpPr>
          <p:nvPr/>
        </p:nvCxnSpPr>
        <p:spPr>
          <a:xfrm flipH="1">
            <a:off x="7592256" y="5778085"/>
            <a:ext cx="4572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A573A9-74A0-BC46-BF98-EBD8CCB3F50A}"/>
              </a:ext>
            </a:extLst>
          </p:cNvPr>
          <p:cNvSpPr/>
          <p:nvPr/>
        </p:nvSpPr>
        <p:spPr>
          <a:xfrm>
            <a:off x="6308352" y="6055344"/>
            <a:ext cx="1452347" cy="80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TextBox 500">
            <a:extLst>
              <a:ext uri="{FF2B5EF4-FFF2-40B4-BE49-F238E27FC236}">
                <a16:creationId xmlns:a16="http://schemas.microsoft.com/office/drawing/2014/main" id="{41D4037B-CA79-0744-ADDE-F60A9769F09C}"/>
              </a:ext>
            </a:extLst>
          </p:cNvPr>
          <p:cNvSpPr txBox="1"/>
          <p:nvPr/>
        </p:nvSpPr>
        <p:spPr>
          <a:xfrm>
            <a:off x="6249362" y="6050494"/>
            <a:ext cx="1812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</a:t>
            </a:r>
            <a:r>
              <a:rPr lang="en-US" baseline="-25000" dirty="0"/>
              <a:t>3</a:t>
            </a:r>
            <a:r>
              <a:rPr lang="en-US" dirty="0"/>
              <a:t>N</a:t>
            </a:r>
            <a:r>
              <a:rPr lang="en-US" baseline="-25000" dirty="0"/>
              <a:t>4 </a:t>
            </a:r>
            <a:r>
              <a:rPr lang="en-US" dirty="0"/>
              <a:t>membrane</a:t>
            </a:r>
          </a:p>
        </p:txBody>
      </p:sp>
      <p:sp>
        <p:nvSpPr>
          <p:cNvPr id="471" name="TextBox 470">
            <a:extLst>
              <a:ext uri="{FF2B5EF4-FFF2-40B4-BE49-F238E27FC236}">
                <a16:creationId xmlns:a16="http://schemas.microsoft.com/office/drawing/2014/main" id="{D646C55D-DF07-184A-ADF9-43FCFF87357C}"/>
              </a:ext>
            </a:extLst>
          </p:cNvPr>
          <p:cNvSpPr txBox="1"/>
          <p:nvPr/>
        </p:nvSpPr>
        <p:spPr>
          <a:xfrm>
            <a:off x="5150905" y="6339305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 substrate</a:t>
            </a:r>
            <a:endParaRPr lang="en-US" baseline="-25000" dirty="0"/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A0029E0F-B860-1648-8A82-3B5DD899245A}"/>
              </a:ext>
            </a:extLst>
          </p:cNvPr>
          <p:cNvSpPr txBox="1"/>
          <p:nvPr/>
        </p:nvSpPr>
        <p:spPr>
          <a:xfrm>
            <a:off x="6788674" y="5553295"/>
            <a:ext cx="7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STJ</a:t>
            </a:r>
            <a:endParaRPr lang="en-US" baseline="-25000" dirty="0"/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9C342871-31C3-9C41-868E-CF0E9ED2B556}"/>
              </a:ext>
            </a:extLst>
          </p:cNvPr>
          <p:cNvSpPr txBox="1"/>
          <p:nvPr/>
        </p:nvSpPr>
        <p:spPr>
          <a:xfrm>
            <a:off x="5607484" y="5637464"/>
            <a:ext cx="749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Plug</a:t>
            </a:r>
            <a:endParaRPr lang="en-US" baseline="-25000" dirty="0">
              <a:solidFill>
                <a:schemeClr val="bg1"/>
              </a:solidFill>
            </a:endParaRP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F536D073-D2F8-2849-A150-456D8075BA7B}"/>
              </a:ext>
            </a:extLst>
          </p:cNvPr>
          <p:cNvSpPr txBox="1"/>
          <p:nvPr/>
        </p:nvSpPr>
        <p:spPr>
          <a:xfrm>
            <a:off x="5065609" y="4665338"/>
            <a:ext cx="135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Bond pad</a:t>
            </a:r>
            <a:endParaRPr lang="en-US" baseline="-25000" dirty="0"/>
          </a:p>
        </p:txBody>
      </p:sp>
      <p:sp>
        <p:nvSpPr>
          <p:cNvPr id="478" name="Rectangle 477">
            <a:extLst>
              <a:ext uri="{FF2B5EF4-FFF2-40B4-BE49-F238E27FC236}">
                <a16:creationId xmlns:a16="http://schemas.microsoft.com/office/drawing/2014/main" id="{46EC84B3-4DA7-2642-8D42-7DC3763EF7A3}"/>
              </a:ext>
            </a:extLst>
          </p:cNvPr>
          <p:cNvSpPr/>
          <p:nvPr/>
        </p:nvSpPr>
        <p:spPr>
          <a:xfrm>
            <a:off x="5168293" y="5327953"/>
            <a:ext cx="241523" cy="291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74ACFEC4-3E35-1D4C-A07C-23D6FDEDD16F}"/>
              </a:ext>
            </a:extLst>
          </p:cNvPr>
          <p:cNvSpPr/>
          <p:nvPr/>
        </p:nvSpPr>
        <p:spPr>
          <a:xfrm>
            <a:off x="5141140" y="2999937"/>
            <a:ext cx="268676" cy="291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8C3F0293-7F8B-8A4E-AFBB-96CD40779056}"/>
              </a:ext>
            </a:extLst>
          </p:cNvPr>
          <p:cNvSpPr txBox="1"/>
          <p:nvPr/>
        </p:nvSpPr>
        <p:spPr>
          <a:xfrm>
            <a:off x="6326019" y="4608193"/>
            <a:ext cx="1446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</a:t>
            </a:r>
            <a:r>
              <a:rPr lang="en-US" dirty="0">
                <a:solidFill>
                  <a:schemeClr val="bg1"/>
                </a:solidFill>
              </a:rPr>
              <a:t>b  absorbe</a:t>
            </a:r>
            <a:r>
              <a:rPr lang="en-US" dirty="0"/>
              <a:t>r</a:t>
            </a:r>
          </a:p>
          <a:p>
            <a:pPr algn="ctr"/>
            <a:r>
              <a:rPr lang="en-US" dirty="0"/>
              <a:t>(</a:t>
            </a:r>
            <a:r>
              <a:rPr lang="en-US" dirty="0">
                <a:solidFill>
                  <a:schemeClr val="bg1"/>
                </a:solidFill>
              </a:rPr>
              <a:t>EXAFS only</a:t>
            </a:r>
            <a:r>
              <a:rPr lang="en-US" dirty="0"/>
              <a:t>)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3BD92F3-1CB1-AC4A-9CCB-E741C57FE5C8}"/>
              </a:ext>
            </a:extLst>
          </p:cNvPr>
          <p:cNvCxnSpPr>
            <a:cxnSpLocks/>
          </p:cNvCxnSpPr>
          <p:nvPr/>
        </p:nvCxnSpPr>
        <p:spPr>
          <a:xfrm flipV="1">
            <a:off x="11797676" y="2277760"/>
            <a:ext cx="0" cy="42728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B1A24E8A-B54A-E341-8F88-411459E268AA}"/>
              </a:ext>
            </a:extLst>
          </p:cNvPr>
          <p:cNvCxnSpPr>
            <a:cxnSpLocks/>
          </p:cNvCxnSpPr>
          <p:nvPr/>
        </p:nvCxnSpPr>
        <p:spPr>
          <a:xfrm flipH="1" flipV="1">
            <a:off x="10545971" y="2927081"/>
            <a:ext cx="194985" cy="15534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Rectangle 204">
            <a:extLst>
              <a:ext uri="{FF2B5EF4-FFF2-40B4-BE49-F238E27FC236}">
                <a16:creationId xmlns:a16="http://schemas.microsoft.com/office/drawing/2014/main" id="{51425B22-C1E5-D442-9816-62C16A1DDBED}"/>
              </a:ext>
            </a:extLst>
          </p:cNvPr>
          <p:cNvSpPr/>
          <p:nvPr/>
        </p:nvSpPr>
        <p:spPr>
          <a:xfrm>
            <a:off x="9954470" y="3799651"/>
            <a:ext cx="19706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Completed Al-STJ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DFFE340-A086-FD49-A62C-B8EAC7F25477}"/>
              </a:ext>
            </a:extLst>
          </p:cNvPr>
          <p:cNvGrpSpPr/>
          <p:nvPr/>
        </p:nvGrpSpPr>
        <p:grpSpPr>
          <a:xfrm>
            <a:off x="9235004" y="4162789"/>
            <a:ext cx="2970344" cy="2212812"/>
            <a:chOff x="9235004" y="4162789"/>
            <a:chExt cx="2970344" cy="2212812"/>
          </a:xfrm>
        </p:grpSpPr>
        <p:pic>
          <p:nvPicPr>
            <p:cNvPr id="12" name="Picture 11" descr="A picture containing text, clock, painted&#10;&#10;Description automatically generated">
              <a:extLst>
                <a:ext uri="{FF2B5EF4-FFF2-40B4-BE49-F238E27FC236}">
                  <a16:creationId xmlns:a16="http://schemas.microsoft.com/office/drawing/2014/main" id="{B7AD173A-AEE1-BE42-81DB-7B3E302AF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80" t="20906" r="57684" b="23019"/>
            <a:stretch/>
          </p:blipFill>
          <p:spPr>
            <a:xfrm rot="16200000">
              <a:off x="9583409" y="3834654"/>
              <a:ext cx="2212812" cy="2869082"/>
            </a:xfrm>
            <a:prstGeom prst="rect">
              <a:avLst/>
            </a:prstGeom>
          </p:spPr>
        </p:pic>
        <p:pic>
          <p:nvPicPr>
            <p:cNvPr id="185" name="Picture 184" descr="A picture containing text, clock, painted&#10;&#10;Description automatically generated">
              <a:extLst>
                <a:ext uri="{FF2B5EF4-FFF2-40B4-BE49-F238E27FC236}">
                  <a16:creationId xmlns:a16="http://schemas.microsoft.com/office/drawing/2014/main" id="{C9AF736B-4973-144D-8773-67901F230B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880" t="20906" r="78738" b="58220"/>
            <a:stretch/>
          </p:blipFill>
          <p:spPr>
            <a:xfrm rot="16200000">
              <a:off x="9741151" y="3895229"/>
              <a:ext cx="523219" cy="1068033"/>
            </a:xfrm>
            <a:prstGeom prst="rect">
              <a:avLst/>
            </a:prstGeom>
          </p:spPr>
        </p:pic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8540D503-B47F-2046-8913-B131D96EFE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89801" y="5676484"/>
              <a:ext cx="137160" cy="13716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8" name="TextBox 457">
              <a:extLst>
                <a:ext uri="{FF2B5EF4-FFF2-40B4-BE49-F238E27FC236}">
                  <a16:creationId xmlns:a16="http://schemas.microsoft.com/office/drawing/2014/main" id="{CD78F258-DA6E-7940-8D20-F915DADEB99E}"/>
                </a:ext>
              </a:extLst>
            </p:cNvPr>
            <p:cNvSpPr txBox="1"/>
            <p:nvPr/>
          </p:nvSpPr>
          <p:spPr>
            <a:xfrm>
              <a:off x="10937956" y="4266465"/>
              <a:ext cx="12673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SiN membrane</a:t>
              </a:r>
              <a:endParaRPr lang="en-US" sz="1400" baseline="-25000" dirty="0"/>
            </a:p>
          </p:txBody>
        </p: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4C955D4A-43C6-1846-8C0E-B876D8E4588C}"/>
                </a:ext>
              </a:extLst>
            </p:cNvPr>
            <p:cNvCxnSpPr>
              <a:cxnSpLocks noChangeAspect="1"/>
            </p:cNvCxnSpPr>
            <p:nvPr/>
          </p:nvCxnSpPr>
          <p:spPr>
            <a:xfrm flipV="1">
              <a:off x="10630340" y="5007998"/>
              <a:ext cx="685800" cy="668486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0" name="TextBox 459">
              <a:extLst>
                <a:ext uri="{FF2B5EF4-FFF2-40B4-BE49-F238E27FC236}">
                  <a16:creationId xmlns:a16="http://schemas.microsoft.com/office/drawing/2014/main" id="{65341819-3444-BC4A-B49C-0FC3818BCAF1}"/>
                </a:ext>
              </a:extLst>
            </p:cNvPr>
            <p:cNvSpPr txBox="1"/>
            <p:nvPr/>
          </p:nvSpPr>
          <p:spPr>
            <a:xfrm>
              <a:off x="10571015" y="5053194"/>
              <a:ext cx="6800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Al-STJ</a:t>
              </a:r>
            </a:p>
          </p:txBody>
        </p:sp>
        <p:sp>
          <p:nvSpPr>
            <p:cNvPr id="461" name="TextBox 460">
              <a:extLst>
                <a:ext uri="{FF2B5EF4-FFF2-40B4-BE49-F238E27FC236}">
                  <a16:creationId xmlns:a16="http://schemas.microsoft.com/office/drawing/2014/main" id="{B4E8BC7B-B191-AB45-8025-C07EB45A51E7}"/>
                </a:ext>
              </a:extLst>
            </p:cNvPr>
            <p:cNvSpPr txBox="1"/>
            <p:nvPr/>
          </p:nvSpPr>
          <p:spPr>
            <a:xfrm>
              <a:off x="9310771" y="4163059"/>
              <a:ext cx="17116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Au thermalizer</a:t>
              </a:r>
            </a:p>
          </p:txBody>
        </p:sp>
        <p:sp>
          <p:nvSpPr>
            <p:cNvPr id="462" name="TextBox 461">
              <a:extLst>
                <a:ext uri="{FF2B5EF4-FFF2-40B4-BE49-F238E27FC236}">
                  <a16:creationId xmlns:a16="http://schemas.microsoft.com/office/drawing/2014/main" id="{AD1FC05C-1B6C-B846-8D3D-BF784AC56A55}"/>
                </a:ext>
              </a:extLst>
            </p:cNvPr>
            <p:cNvSpPr txBox="1"/>
            <p:nvPr/>
          </p:nvSpPr>
          <p:spPr>
            <a:xfrm>
              <a:off x="9452840" y="4725861"/>
              <a:ext cx="9149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Nb plug</a:t>
              </a:r>
              <a:endParaRPr lang="en-US" sz="1400" baseline="-25000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691B69E3-4266-3C42-809D-C2EAAE6D3777}"/>
                </a:ext>
              </a:extLst>
            </p:cNvPr>
            <p:cNvSpPr txBox="1"/>
            <p:nvPr/>
          </p:nvSpPr>
          <p:spPr>
            <a:xfrm>
              <a:off x="11551797" y="4481035"/>
              <a:ext cx="62920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SiN</a:t>
              </a:r>
            </a:p>
            <a:p>
              <a:pPr algn="r"/>
              <a:r>
                <a:rPr lang="en-US" sz="1400" dirty="0"/>
                <a:t>on Si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E88ADED7-D1D1-354C-881A-65C5D2C42A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661484" y="4492358"/>
              <a:ext cx="0" cy="699734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7506AEC3-5226-494B-A48B-E37823102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73631" y="4956320"/>
              <a:ext cx="0" cy="178152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26D2B854-DF68-6E44-BECB-B69999C3624B}"/>
                </a:ext>
              </a:extLst>
            </p:cNvPr>
            <p:cNvSpPr txBox="1"/>
            <p:nvPr/>
          </p:nvSpPr>
          <p:spPr>
            <a:xfrm>
              <a:off x="9235004" y="5099688"/>
              <a:ext cx="9149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Al</a:t>
              </a:r>
            </a:p>
            <a:p>
              <a:r>
                <a:rPr lang="en-US" sz="1400" dirty="0"/>
                <a:t>wiring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67CEF8E5-3D64-0C4E-B483-BB492785D8B1}"/>
                </a:ext>
              </a:extLst>
            </p:cNvPr>
            <p:cNvSpPr txBox="1"/>
            <p:nvPr/>
          </p:nvSpPr>
          <p:spPr>
            <a:xfrm>
              <a:off x="11277047" y="5117984"/>
              <a:ext cx="91495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Nb</a:t>
              </a:r>
            </a:p>
            <a:p>
              <a:pPr algn="r"/>
              <a:r>
                <a:rPr lang="en-US" sz="1400" dirty="0"/>
                <a:t>wiring</a:t>
              </a:r>
            </a:p>
          </p:txBody>
        </p: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B89C2D62-C6D0-5B47-9986-CAAC6BC6DE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42289" y="4947994"/>
              <a:ext cx="0" cy="25279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3E868D12-CF21-DD47-9BC4-7A8908E35547}"/>
                </a:ext>
              </a:extLst>
            </p:cNvPr>
            <p:cNvSpPr txBox="1"/>
            <p:nvPr/>
          </p:nvSpPr>
          <p:spPr>
            <a:xfrm>
              <a:off x="9332139" y="5695886"/>
              <a:ext cx="150151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Base electrode</a:t>
              </a:r>
            </a:p>
            <a:p>
              <a:r>
                <a:rPr lang="en-US" sz="1400" dirty="0"/>
                <a:t>wider than top el.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3535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9385</TotalTime>
  <Words>604</Words>
  <Application>Microsoft Macintosh PowerPoint</Application>
  <PresentationFormat>Widescreen</PresentationFormat>
  <Paragraphs>119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Friedrich, Stephan</dc:creator>
  <cp:lastModifiedBy>Friedrich, Stephan</cp:lastModifiedBy>
  <cp:revision>78</cp:revision>
  <dcterms:created xsi:type="dcterms:W3CDTF">2020-03-09T17:48:36Z</dcterms:created>
  <dcterms:modified xsi:type="dcterms:W3CDTF">2023-10-21T02:38:57Z</dcterms:modified>
</cp:coreProperties>
</file>

<file path=docProps/thumbnail.jpeg>
</file>